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Lst>
  <p:sldSz cy="5143500" cx="9144000"/>
  <p:notesSz cx="6858000" cy="9144000"/>
  <p:embeddedFontLst>
    <p:embeddedFont>
      <p:font typeface="Roboto"/>
      <p:regular r:id="rId28"/>
      <p:bold r:id="rId29"/>
      <p:italic r:id="rId30"/>
      <p:boldItalic r:id="rId31"/>
    </p:embeddedFont>
    <p:embeddedFont>
      <p:font typeface="Roboto Mono"/>
      <p:regular r:id="rId32"/>
      <p:bold r:id="rId33"/>
      <p:italic r:id="rId34"/>
      <p:boldItalic r:id="rId3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GoogleSlidesCustomDataVersion2">
      <go:slidesCustomData xmlns:go="http://customooxmlschemas.google.com/" r:id="rId36" roundtripDataSignature="AMtx7mh26J5X+7x9I7cOE8I8UREgu1U+x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font" Target="fonts/Roboto-regular.fntdata"/><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Roboto-bold.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Roboto-boldItalic.fntdata"/><Relationship Id="rId30" Type="http://schemas.openxmlformats.org/officeDocument/2006/relationships/font" Target="fonts/Roboto-italic.fntdata"/><Relationship Id="rId11" Type="http://schemas.openxmlformats.org/officeDocument/2006/relationships/slide" Target="slides/slide6.xml"/><Relationship Id="rId33" Type="http://schemas.openxmlformats.org/officeDocument/2006/relationships/font" Target="fonts/RobotoMono-bold.fntdata"/><Relationship Id="rId10" Type="http://schemas.openxmlformats.org/officeDocument/2006/relationships/slide" Target="slides/slide5.xml"/><Relationship Id="rId32" Type="http://schemas.openxmlformats.org/officeDocument/2006/relationships/font" Target="fonts/RobotoMono-regular.fntdata"/><Relationship Id="rId13" Type="http://schemas.openxmlformats.org/officeDocument/2006/relationships/slide" Target="slides/slide8.xml"/><Relationship Id="rId35" Type="http://schemas.openxmlformats.org/officeDocument/2006/relationships/font" Target="fonts/RobotoMono-boldItalic.fntdata"/><Relationship Id="rId12" Type="http://schemas.openxmlformats.org/officeDocument/2006/relationships/slide" Target="slides/slide7.xml"/><Relationship Id="rId34" Type="http://schemas.openxmlformats.org/officeDocument/2006/relationships/font" Target="fonts/RobotoMono-italic.fntdata"/><Relationship Id="rId15" Type="http://schemas.openxmlformats.org/officeDocument/2006/relationships/slide" Target="slides/slide10.xml"/><Relationship Id="rId14" Type="http://schemas.openxmlformats.org/officeDocument/2006/relationships/slide" Target="slides/slide9.xml"/><Relationship Id="rId36" Type="http://customschemas.google.com/relationships/presentationmetadata" Target="metadata"/><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4" name="Google Shape;54;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30b6e3d4fab_0_2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0" name="Google Shape;110;g30b6e3d4fab_0_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30b6e3d4fab_0_2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6" name="Google Shape;116;g30b6e3d4fab_0_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2" name="Google Shape;122;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8" name="Google Shape;128;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308e9a4fe9f_0_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4" name="Google Shape;134;g308e9a4fe9f_0_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0" name="Google Shape;140;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6" name="Google Shape;146;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2" name="Google Shape;152;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8" name="Google Shape;158;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30b6e3d4fab_0_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4" name="Google Shape;164;g30b6e3d4fab_0_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0" name="Google Shape;60;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30b6e3d4fab_0_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0" name="Google Shape;170;g30b6e3d4fab_0_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7" name="Google Shape;177;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4" name="Google Shape;184;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6" name="Google Shape;66;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2" name="Google Shape;72;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8" name="Google Shape;78;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4" name="Google Shape;84;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2" name="Google Shape;92;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30b6e3d4fab_0_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8" name="Google Shape;98;g30b6e3d4fab_0_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4" name="Google Shape;104;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18"/>
          <p:cNvSpPr/>
          <p:nvPr/>
        </p:nvSpPr>
        <p:spPr>
          <a:xfrm>
            <a:off x="0" y="0"/>
            <a:ext cx="9144000" cy="2834100"/>
          </a:xfrm>
          <a:prstGeom prst="rect">
            <a:avLst/>
          </a:prstGeom>
          <a:solidFill>
            <a:srgbClr val="1C1E2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18"/>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2" name="Google Shape;12;p18"/>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18"/>
          <p:cNvSpPr/>
          <p:nvPr/>
        </p:nvSpPr>
        <p:spPr>
          <a:xfrm>
            <a:off x="0" y="2834125"/>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1" name="Shape 51"/>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4" name="Shape 14"/>
        <p:cNvGrpSpPr/>
        <p:nvPr/>
      </p:nvGrpSpPr>
      <p:grpSpPr>
        <a:xfrm>
          <a:off x="0" y="0"/>
          <a:ext cx="0" cy="0"/>
          <a:chOff x="0" y="0"/>
          <a:chExt cx="0" cy="0"/>
        </a:xfrm>
      </p:grpSpPr>
      <p:sp>
        <p:nvSpPr>
          <p:cNvPr id="15" name="Google Shape;15;p19"/>
          <p:cNvSpPr/>
          <p:nvPr/>
        </p:nvSpPr>
        <p:spPr>
          <a:xfrm>
            <a:off x="0" y="0"/>
            <a:ext cx="9144000" cy="767400"/>
          </a:xfrm>
          <a:prstGeom prst="rect">
            <a:avLst/>
          </a:prstGeom>
          <a:solidFill>
            <a:srgbClr val="1C1E2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Roboto Mono"/>
              <a:ea typeface="Roboto Mono"/>
              <a:cs typeface="Roboto Mono"/>
              <a:sym typeface="Roboto Mono"/>
            </a:endParaRPr>
          </a:p>
        </p:txBody>
      </p:sp>
      <p:sp>
        <p:nvSpPr>
          <p:cNvPr id="16" name="Google Shape;16;p1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Font typeface="Roboto"/>
              <a:buChar char="●"/>
              <a:defRPr>
                <a:latin typeface="Roboto"/>
                <a:ea typeface="Roboto"/>
                <a:cs typeface="Roboto"/>
                <a:sym typeface="Roboto"/>
              </a:defRPr>
            </a:lvl1pPr>
            <a:lvl2pPr indent="-317500" lvl="1" marL="914400" algn="l">
              <a:lnSpc>
                <a:spcPct val="115000"/>
              </a:lnSpc>
              <a:spcBef>
                <a:spcPts val="1600"/>
              </a:spcBef>
              <a:spcAft>
                <a:spcPts val="0"/>
              </a:spcAft>
              <a:buSzPts val="1400"/>
              <a:buFont typeface="Roboto"/>
              <a:buChar char="○"/>
              <a:defRPr>
                <a:latin typeface="Roboto"/>
                <a:ea typeface="Roboto"/>
                <a:cs typeface="Roboto"/>
                <a:sym typeface="Roboto"/>
              </a:defRPr>
            </a:lvl2pPr>
            <a:lvl3pPr indent="-317500" lvl="2" marL="1371600" algn="l">
              <a:lnSpc>
                <a:spcPct val="115000"/>
              </a:lnSpc>
              <a:spcBef>
                <a:spcPts val="1600"/>
              </a:spcBef>
              <a:spcAft>
                <a:spcPts val="0"/>
              </a:spcAft>
              <a:buSzPts val="1400"/>
              <a:buFont typeface="Roboto"/>
              <a:buChar char="■"/>
              <a:defRPr>
                <a:latin typeface="Roboto"/>
                <a:ea typeface="Roboto"/>
                <a:cs typeface="Roboto"/>
                <a:sym typeface="Roboto"/>
              </a:defRPr>
            </a:lvl3pPr>
            <a:lvl4pPr indent="-317500" lvl="3" marL="1828800" algn="l">
              <a:lnSpc>
                <a:spcPct val="115000"/>
              </a:lnSpc>
              <a:spcBef>
                <a:spcPts val="1600"/>
              </a:spcBef>
              <a:spcAft>
                <a:spcPts val="0"/>
              </a:spcAft>
              <a:buSzPts val="1400"/>
              <a:buFont typeface="Roboto"/>
              <a:buChar char="●"/>
              <a:defRPr>
                <a:latin typeface="Roboto"/>
                <a:ea typeface="Roboto"/>
                <a:cs typeface="Roboto"/>
                <a:sym typeface="Roboto"/>
              </a:defRPr>
            </a:lvl4pPr>
            <a:lvl5pPr indent="-317500" lvl="4" marL="2286000" algn="l">
              <a:lnSpc>
                <a:spcPct val="115000"/>
              </a:lnSpc>
              <a:spcBef>
                <a:spcPts val="1600"/>
              </a:spcBef>
              <a:spcAft>
                <a:spcPts val="0"/>
              </a:spcAft>
              <a:buSzPts val="1400"/>
              <a:buFont typeface="Roboto"/>
              <a:buChar char="○"/>
              <a:defRPr>
                <a:latin typeface="Roboto"/>
                <a:ea typeface="Roboto"/>
                <a:cs typeface="Roboto"/>
                <a:sym typeface="Roboto"/>
              </a:defRPr>
            </a:lvl5pPr>
            <a:lvl6pPr indent="-317500" lvl="5" marL="2743200" algn="l">
              <a:lnSpc>
                <a:spcPct val="115000"/>
              </a:lnSpc>
              <a:spcBef>
                <a:spcPts val="1600"/>
              </a:spcBef>
              <a:spcAft>
                <a:spcPts val="0"/>
              </a:spcAft>
              <a:buSzPts val="1400"/>
              <a:buFont typeface="Roboto"/>
              <a:buChar char="■"/>
              <a:defRPr>
                <a:latin typeface="Roboto"/>
                <a:ea typeface="Roboto"/>
                <a:cs typeface="Roboto"/>
                <a:sym typeface="Roboto"/>
              </a:defRPr>
            </a:lvl6pPr>
            <a:lvl7pPr indent="-317500" lvl="6" marL="3200400" algn="l">
              <a:lnSpc>
                <a:spcPct val="115000"/>
              </a:lnSpc>
              <a:spcBef>
                <a:spcPts val="1600"/>
              </a:spcBef>
              <a:spcAft>
                <a:spcPts val="0"/>
              </a:spcAft>
              <a:buSzPts val="1400"/>
              <a:buFont typeface="Roboto"/>
              <a:buChar char="●"/>
              <a:defRPr>
                <a:latin typeface="Roboto"/>
                <a:ea typeface="Roboto"/>
                <a:cs typeface="Roboto"/>
                <a:sym typeface="Roboto"/>
              </a:defRPr>
            </a:lvl7pPr>
            <a:lvl8pPr indent="-317500" lvl="7" marL="3657600" algn="l">
              <a:lnSpc>
                <a:spcPct val="115000"/>
              </a:lnSpc>
              <a:spcBef>
                <a:spcPts val="1600"/>
              </a:spcBef>
              <a:spcAft>
                <a:spcPts val="0"/>
              </a:spcAft>
              <a:buSzPts val="1400"/>
              <a:buFont typeface="Roboto"/>
              <a:buChar char="○"/>
              <a:defRPr>
                <a:latin typeface="Roboto"/>
                <a:ea typeface="Roboto"/>
                <a:cs typeface="Roboto"/>
                <a:sym typeface="Roboto"/>
              </a:defRPr>
            </a:lvl8pPr>
            <a:lvl9pPr indent="-317500" lvl="8" marL="4114800" algn="l">
              <a:lnSpc>
                <a:spcPct val="115000"/>
              </a:lnSpc>
              <a:spcBef>
                <a:spcPts val="1600"/>
              </a:spcBef>
              <a:spcAft>
                <a:spcPts val="1600"/>
              </a:spcAft>
              <a:buSzPts val="1400"/>
              <a:buFont typeface="Roboto"/>
              <a:buChar char="■"/>
              <a:defRPr>
                <a:latin typeface="Roboto"/>
                <a:ea typeface="Roboto"/>
                <a:cs typeface="Roboto"/>
                <a:sym typeface="Roboto"/>
              </a:defRPr>
            </a:lvl9pPr>
          </a:lstStyle>
          <a:p/>
        </p:txBody>
      </p:sp>
      <p:sp>
        <p:nvSpPr>
          <p:cNvPr id="17" name="Google Shape;17;p19"/>
          <p:cNvSpPr/>
          <p:nvPr/>
        </p:nvSpPr>
        <p:spPr>
          <a:xfrm>
            <a:off x="0" y="767400"/>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 name="Google Shape;18;p19"/>
          <p:cNvSpPr txBox="1"/>
          <p:nvPr>
            <p:ph type="title"/>
          </p:nvPr>
        </p:nvSpPr>
        <p:spPr>
          <a:xfrm>
            <a:off x="863250" y="95700"/>
            <a:ext cx="7417500" cy="5760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9" name="Shape 19"/>
        <p:cNvGrpSpPr/>
        <p:nvPr/>
      </p:nvGrpSpPr>
      <p:grpSpPr>
        <a:xfrm>
          <a:off x="0" y="0"/>
          <a:ext cx="0" cy="0"/>
          <a:chOff x="0" y="0"/>
          <a:chExt cx="0" cy="0"/>
        </a:xfrm>
      </p:grpSpPr>
      <p:sp>
        <p:nvSpPr>
          <p:cNvPr id="20" name="Google Shape;20;p20"/>
          <p:cNvSpPr/>
          <p:nvPr/>
        </p:nvSpPr>
        <p:spPr>
          <a:xfrm>
            <a:off x="4572000" y="0"/>
            <a:ext cx="4572000" cy="5143500"/>
          </a:xfrm>
          <a:prstGeom prst="rect">
            <a:avLst/>
          </a:prstGeom>
          <a:solidFill>
            <a:srgbClr val="33354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33354B"/>
              </a:solidFill>
              <a:latin typeface="Arial"/>
              <a:ea typeface="Arial"/>
              <a:cs typeface="Arial"/>
              <a:sym typeface="Arial"/>
            </a:endParaRPr>
          </a:p>
        </p:txBody>
      </p:sp>
      <p:sp>
        <p:nvSpPr>
          <p:cNvPr id="21" name="Google Shape;21;p20"/>
          <p:cNvSpPr/>
          <p:nvPr/>
        </p:nvSpPr>
        <p:spPr>
          <a:xfrm>
            <a:off x="0" y="0"/>
            <a:ext cx="4572000" cy="2834100"/>
          </a:xfrm>
          <a:prstGeom prst="rect">
            <a:avLst/>
          </a:prstGeom>
          <a:solidFill>
            <a:srgbClr val="1C1E2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 name="Google Shape;22;p20"/>
          <p:cNvSpPr txBox="1"/>
          <p:nvPr>
            <p:ph type="title"/>
          </p:nvPr>
        </p:nvSpPr>
        <p:spPr>
          <a:xfrm>
            <a:off x="265500" y="238625"/>
            <a:ext cx="4115700" cy="24768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23" name="Google Shape;23;p20"/>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24" name="Google Shape;24;p20"/>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317500" lvl="0" marL="457200" algn="l">
              <a:lnSpc>
                <a:spcPct val="115000"/>
              </a:lnSpc>
              <a:spcBef>
                <a:spcPts val="0"/>
              </a:spcBef>
              <a:spcAft>
                <a:spcPts val="0"/>
              </a:spcAft>
              <a:buSzPts val="14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25" name="Google Shape;25;p20"/>
          <p:cNvSpPr/>
          <p:nvPr/>
        </p:nvSpPr>
        <p:spPr>
          <a:xfrm>
            <a:off x="0" y="2834125"/>
            <a:ext cx="4572000" cy="25200"/>
          </a:xfrm>
          <a:prstGeom prst="rect">
            <a:avLst/>
          </a:prstGeom>
          <a:solidFill>
            <a:srgbClr val="EB3C68"/>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 name="Google Shape;26;p20"/>
          <p:cNvSpPr/>
          <p:nvPr/>
        </p:nvSpPr>
        <p:spPr>
          <a:xfrm rot="5400000">
            <a:off x="2000700" y="2559600"/>
            <a:ext cx="5143500" cy="24300"/>
          </a:xfrm>
          <a:prstGeom prst="rect">
            <a:avLst/>
          </a:prstGeom>
          <a:solidFill>
            <a:srgbClr val="EB3C68"/>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7" name="Shape 27"/>
        <p:cNvGrpSpPr/>
        <p:nvPr/>
      </p:nvGrpSpPr>
      <p:grpSpPr>
        <a:xfrm>
          <a:off x="0" y="0"/>
          <a:ext cx="0" cy="0"/>
          <a:chOff x="0" y="0"/>
          <a:chExt cx="0" cy="0"/>
        </a:xfrm>
      </p:grpSpPr>
      <p:sp>
        <p:nvSpPr>
          <p:cNvPr id="28" name="Google Shape;28;p21"/>
          <p:cNvSpPr/>
          <p:nvPr/>
        </p:nvSpPr>
        <p:spPr>
          <a:xfrm>
            <a:off x="0" y="0"/>
            <a:ext cx="9144000" cy="767400"/>
          </a:xfrm>
          <a:prstGeom prst="rect">
            <a:avLst/>
          </a:prstGeom>
          <a:solidFill>
            <a:srgbClr val="1C1E2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 name="Google Shape;29;p21"/>
          <p:cNvSpPr/>
          <p:nvPr/>
        </p:nvSpPr>
        <p:spPr>
          <a:xfrm>
            <a:off x="0" y="767400"/>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 name="Google Shape;30;p21"/>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31" name="Google Shape;31;p21"/>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32" name="Google Shape;32;p21"/>
          <p:cNvSpPr txBox="1"/>
          <p:nvPr>
            <p:ph type="title"/>
          </p:nvPr>
        </p:nvSpPr>
        <p:spPr>
          <a:xfrm>
            <a:off x="863250" y="95700"/>
            <a:ext cx="7417500" cy="5760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3" name="Shape 33"/>
        <p:cNvGrpSpPr/>
        <p:nvPr/>
      </p:nvGrpSpPr>
      <p:grpSpPr>
        <a:xfrm>
          <a:off x="0" y="0"/>
          <a:ext cx="0" cy="0"/>
          <a:chOff x="0" y="0"/>
          <a:chExt cx="0" cy="0"/>
        </a:xfrm>
      </p:grpSpPr>
      <p:sp>
        <p:nvSpPr>
          <p:cNvPr id="34" name="Google Shape;34;p22"/>
          <p:cNvSpPr/>
          <p:nvPr/>
        </p:nvSpPr>
        <p:spPr>
          <a:xfrm>
            <a:off x="0" y="0"/>
            <a:ext cx="9144000" cy="767400"/>
          </a:xfrm>
          <a:prstGeom prst="rect">
            <a:avLst/>
          </a:prstGeom>
          <a:solidFill>
            <a:srgbClr val="1C1E2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 name="Google Shape;35;p22"/>
          <p:cNvSpPr/>
          <p:nvPr/>
        </p:nvSpPr>
        <p:spPr>
          <a:xfrm>
            <a:off x="0" y="767400"/>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 name="Google Shape;36;p22"/>
          <p:cNvSpPr txBox="1"/>
          <p:nvPr>
            <p:ph type="title"/>
          </p:nvPr>
        </p:nvSpPr>
        <p:spPr>
          <a:xfrm>
            <a:off x="863250" y="95700"/>
            <a:ext cx="7417500" cy="5760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7" name="Shape 37"/>
        <p:cNvGrpSpPr/>
        <p:nvPr/>
      </p:nvGrpSpPr>
      <p:grpSpPr>
        <a:xfrm>
          <a:off x="0" y="0"/>
          <a:ext cx="0" cy="0"/>
          <a:chOff x="0" y="0"/>
          <a:chExt cx="0" cy="0"/>
        </a:xfrm>
      </p:grpSpPr>
      <p:sp>
        <p:nvSpPr>
          <p:cNvPr id="38" name="Google Shape;38;p23"/>
          <p:cNvSpPr txBox="1"/>
          <p:nvPr>
            <p:ph idx="1" type="body"/>
          </p:nvPr>
        </p:nvSpPr>
        <p:spPr>
          <a:xfrm>
            <a:off x="298450" y="11510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9" name="Google Shape;39;p23"/>
          <p:cNvSpPr/>
          <p:nvPr/>
        </p:nvSpPr>
        <p:spPr>
          <a:xfrm>
            <a:off x="0" y="0"/>
            <a:ext cx="9144000" cy="767400"/>
          </a:xfrm>
          <a:prstGeom prst="rect">
            <a:avLst/>
          </a:prstGeom>
          <a:solidFill>
            <a:srgbClr val="1C1E2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 name="Google Shape;40;p23"/>
          <p:cNvSpPr/>
          <p:nvPr/>
        </p:nvSpPr>
        <p:spPr>
          <a:xfrm>
            <a:off x="0" y="767400"/>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 name="Google Shape;41;p23"/>
          <p:cNvSpPr txBox="1"/>
          <p:nvPr>
            <p:ph type="title"/>
          </p:nvPr>
        </p:nvSpPr>
        <p:spPr>
          <a:xfrm>
            <a:off x="863250" y="95700"/>
            <a:ext cx="7417500" cy="5760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2" name="Shape 42"/>
        <p:cNvGrpSpPr/>
        <p:nvPr/>
      </p:nvGrpSpPr>
      <p:grpSpPr>
        <a:xfrm>
          <a:off x="0" y="0"/>
          <a:ext cx="0" cy="0"/>
          <a:chOff x="0" y="0"/>
          <a:chExt cx="0" cy="0"/>
        </a:xfrm>
      </p:grpSpPr>
      <p:sp>
        <p:nvSpPr>
          <p:cNvPr id="43" name="Google Shape;43;p24"/>
          <p:cNvSpPr/>
          <p:nvPr/>
        </p:nvSpPr>
        <p:spPr>
          <a:xfrm>
            <a:off x="0" y="0"/>
            <a:ext cx="9144000" cy="3576600"/>
          </a:xfrm>
          <a:prstGeom prst="rect">
            <a:avLst/>
          </a:prstGeom>
          <a:solidFill>
            <a:srgbClr val="1C1E2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 name="Google Shape;44;p24"/>
          <p:cNvSpPr txBox="1"/>
          <p:nvPr>
            <p:ph type="title"/>
          </p:nvPr>
        </p:nvSpPr>
        <p:spPr>
          <a:xfrm>
            <a:off x="490250" y="450150"/>
            <a:ext cx="6367800" cy="30960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45" name="Google Shape;45;p24"/>
          <p:cNvSpPr/>
          <p:nvPr/>
        </p:nvSpPr>
        <p:spPr>
          <a:xfrm>
            <a:off x="-26525" y="3576475"/>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25"/>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400"/>
              <a:buNone/>
              <a:defRPr/>
            </a:lvl1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p26"/>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50" name="Google Shape;50;p26"/>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17500" lvl="0" marL="457200" algn="ctr">
              <a:lnSpc>
                <a:spcPct val="115000"/>
              </a:lnSpc>
              <a:spcBef>
                <a:spcPts val="0"/>
              </a:spcBef>
              <a:spcAft>
                <a:spcPts val="0"/>
              </a:spcAft>
              <a:buSzPts val="14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1.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33354B"/>
        </a:solidFill>
      </p:bgPr>
    </p:bg>
    <p:spTree>
      <p:nvGrpSpPr>
        <p:cNvPr id="5" name="Shape 5"/>
        <p:cNvGrpSpPr/>
        <p:nvPr/>
      </p:nvGrpSpPr>
      <p:grpSpPr>
        <a:xfrm>
          <a:off x="0" y="0"/>
          <a:ext cx="0" cy="0"/>
          <a:chOff x="0" y="0"/>
          <a:chExt cx="0" cy="0"/>
        </a:xfrm>
      </p:grpSpPr>
      <p:sp>
        <p:nvSpPr>
          <p:cNvPr id="6" name="Google Shape;6;p17"/>
          <p:cNvSpPr txBox="1"/>
          <p:nvPr>
            <p:ph type="title"/>
          </p:nvPr>
        </p:nvSpPr>
        <p:spPr>
          <a:xfrm>
            <a:off x="863250" y="95600"/>
            <a:ext cx="7417500" cy="576000"/>
          </a:xfrm>
          <a:prstGeom prst="rect">
            <a:avLst/>
          </a:prstGeom>
          <a:noFill/>
          <a:ln>
            <a:noFill/>
          </a:ln>
        </p:spPr>
        <p:txBody>
          <a:bodyPr anchorCtr="0" anchor="t" bIns="91425" lIns="91425" spcFirstLastPara="1" rIns="91425" wrap="square" tIns="91425">
            <a:noAutofit/>
          </a:bodyPr>
          <a:lstStyle>
            <a:lvl1pPr lvl="0" marR="0" rtl="0" algn="ctr">
              <a:lnSpc>
                <a:spcPct val="100000"/>
              </a:lnSpc>
              <a:spcBef>
                <a:spcPts val="0"/>
              </a:spcBef>
              <a:spcAft>
                <a:spcPts val="0"/>
              </a:spcAft>
              <a:buClr>
                <a:srgbClr val="09CECE"/>
              </a:buClr>
              <a:buSzPts val="2800"/>
              <a:buFont typeface="Roboto Mono"/>
              <a:buNone/>
              <a:defRPr b="1" i="0" sz="2800" u="none" cap="none" strike="noStrike">
                <a:solidFill>
                  <a:srgbClr val="09CECE"/>
                </a:solidFill>
                <a:latin typeface="Roboto Mono"/>
                <a:ea typeface="Roboto Mono"/>
                <a:cs typeface="Roboto Mono"/>
                <a:sym typeface="Roboto Mono"/>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15000"/>
              </a:lnSpc>
              <a:spcBef>
                <a:spcPts val="0"/>
              </a:spcBef>
              <a:spcAft>
                <a:spcPts val="0"/>
              </a:spcAft>
              <a:buClr>
                <a:schemeClr val="lt1"/>
              </a:buClr>
              <a:buSzPts val="1400"/>
              <a:buFont typeface="Roboto"/>
              <a:buChar char="●"/>
              <a:defRPr b="0" i="0" sz="1400" u="none" cap="none" strike="noStrike">
                <a:solidFill>
                  <a:schemeClr val="lt1"/>
                </a:solidFill>
                <a:latin typeface="Roboto"/>
                <a:ea typeface="Roboto"/>
                <a:cs typeface="Roboto"/>
                <a:sym typeface="Roboto"/>
              </a:defRPr>
            </a:lvl1pPr>
            <a:lvl2pPr indent="-317500" lvl="1" marL="914400" marR="0" rtl="0" algn="l">
              <a:lnSpc>
                <a:spcPct val="115000"/>
              </a:lnSpc>
              <a:spcBef>
                <a:spcPts val="1600"/>
              </a:spcBef>
              <a:spcAft>
                <a:spcPts val="0"/>
              </a:spcAft>
              <a:buClr>
                <a:schemeClr val="lt1"/>
              </a:buClr>
              <a:buSzPts val="1400"/>
              <a:buFont typeface="Roboto"/>
              <a:buChar char="○"/>
              <a:defRPr b="0" i="0" sz="1400" u="none" cap="none" strike="noStrike">
                <a:solidFill>
                  <a:schemeClr val="lt1"/>
                </a:solidFill>
                <a:latin typeface="Roboto"/>
                <a:ea typeface="Roboto"/>
                <a:cs typeface="Roboto"/>
                <a:sym typeface="Roboto"/>
              </a:defRPr>
            </a:lvl2pPr>
            <a:lvl3pPr indent="-317500" lvl="2" marL="1371600" marR="0" rtl="0" algn="l">
              <a:lnSpc>
                <a:spcPct val="115000"/>
              </a:lnSpc>
              <a:spcBef>
                <a:spcPts val="1600"/>
              </a:spcBef>
              <a:spcAft>
                <a:spcPts val="0"/>
              </a:spcAft>
              <a:buClr>
                <a:schemeClr val="lt1"/>
              </a:buClr>
              <a:buSzPts val="1400"/>
              <a:buFont typeface="Roboto"/>
              <a:buChar char="■"/>
              <a:defRPr b="0" i="0" sz="1400" u="none" cap="none" strike="noStrike">
                <a:solidFill>
                  <a:schemeClr val="lt1"/>
                </a:solidFill>
                <a:latin typeface="Roboto"/>
                <a:ea typeface="Roboto"/>
                <a:cs typeface="Roboto"/>
                <a:sym typeface="Roboto"/>
              </a:defRPr>
            </a:lvl3pPr>
            <a:lvl4pPr indent="-317500" lvl="3" marL="1828800" marR="0" rtl="0" algn="l">
              <a:lnSpc>
                <a:spcPct val="115000"/>
              </a:lnSpc>
              <a:spcBef>
                <a:spcPts val="1600"/>
              </a:spcBef>
              <a:spcAft>
                <a:spcPts val="0"/>
              </a:spcAft>
              <a:buClr>
                <a:schemeClr val="lt1"/>
              </a:buClr>
              <a:buSzPts val="1400"/>
              <a:buFont typeface="Roboto"/>
              <a:buChar char="●"/>
              <a:defRPr b="0" i="0" sz="1400" u="none" cap="none" strike="noStrike">
                <a:solidFill>
                  <a:schemeClr val="lt1"/>
                </a:solidFill>
                <a:latin typeface="Roboto"/>
                <a:ea typeface="Roboto"/>
                <a:cs typeface="Roboto"/>
                <a:sym typeface="Roboto"/>
              </a:defRPr>
            </a:lvl4pPr>
            <a:lvl5pPr indent="-317500" lvl="4" marL="2286000" marR="0" rtl="0" algn="l">
              <a:lnSpc>
                <a:spcPct val="115000"/>
              </a:lnSpc>
              <a:spcBef>
                <a:spcPts val="1600"/>
              </a:spcBef>
              <a:spcAft>
                <a:spcPts val="0"/>
              </a:spcAft>
              <a:buClr>
                <a:schemeClr val="lt1"/>
              </a:buClr>
              <a:buSzPts val="1400"/>
              <a:buFont typeface="Roboto"/>
              <a:buChar char="○"/>
              <a:defRPr b="0" i="0" sz="1400" u="none" cap="none" strike="noStrike">
                <a:solidFill>
                  <a:schemeClr val="lt1"/>
                </a:solidFill>
                <a:latin typeface="Roboto"/>
                <a:ea typeface="Roboto"/>
                <a:cs typeface="Roboto"/>
                <a:sym typeface="Roboto"/>
              </a:defRPr>
            </a:lvl5pPr>
            <a:lvl6pPr indent="-317500" lvl="5" marL="2743200" marR="0" rtl="0" algn="l">
              <a:lnSpc>
                <a:spcPct val="115000"/>
              </a:lnSpc>
              <a:spcBef>
                <a:spcPts val="1600"/>
              </a:spcBef>
              <a:spcAft>
                <a:spcPts val="0"/>
              </a:spcAft>
              <a:buClr>
                <a:schemeClr val="lt1"/>
              </a:buClr>
              <a:buSzPts val="1400"/>
              <a:buFont typeface="Roboto"/>
              <a:buChar char="■"/>
              <a:defRPr b="0" i="0" sz="1400" u="none" cap="none" strike="noStrike">
                <a:solidFill>
                  <a:schemeClr val="lt1"/>
                </a:solidFill>
                <a:latin typeface="Roboto"/>
                <a:ea typeface="Roboto"/>
                <a:cs typeface="Roboto"/>
                <a:sym typeface="Roboto"/>
              </a:defRPr>
            </a:lvl6pPr>
            <a:lvl7pPr indent="-317500" lvl="6" marL="3200400" marR="0" rtl="0" algn="l">
              <a:lnSpc>
                <a:spcPct val="115000"/>
              </a:lnSpc>
              <a:spcBef>
                <a:spcPts val="1600"/>
              </a:spcBef>
              <a:spcAft>
                <a:spcPts val="0"/>
              </a:spcAft>
              <a:buClr>
                <a:schemeClr val="lt1"/>
              </a:buClr>
              <a:buSzPts val="1400"/>
              <a:buFont typeface="Roboto"/>
              <a:buChar char="●"/>
              <a:defRPr b="0" i="0" sz="1400" u="none" cap="none" strike="noStrike">
                <a:solidFill>
                  <a:schemeClr val="lt1"/>
                </a:solidFill>
                <a:latin typeface="Roboto"/>
                <a:ea typeface="Roboto"/>
                <a:cs typeface="Roboto"/>
                <a:sym typeface="Roboto"/>
              </a:defRPr>
            </a:lvl7pPr>
            <a:lvl8pPr indent="-317500" lvl="7" marL="3657600" marR="0" rtl="0" algn="l">
              <a:lnSpc>
                <a:spcPct val="115000"/>
              </a:lnSpc>
              <a:spcBef>
                <a:spcPts val="1600"/>
              </a:spcBef>
              <a:spcAft>
                <a:spcPts val="0"/>
              </a:spcAft>
              <a:buClr>
                <a:schemeClr val="lt1"/>
              </a:buClr>
              <a:buSzPts val="1400"/>
              <a:buFont typeface="Roboto"/>
              <a:buChar char="○"/>
              <a:defRPr b="0" i="0" sz="1400" u="none" cap="none" strike="noStrike">
                <a:solidFill>
                  <a:schemeClr val="lt1"/>
                </a:solidFill>
                <a:latin typeface="Roboto"/>
                <a:ea typeface="Roboto"/>
                <a:cs typeface="Roboto"/>
                <a:sym typeface="Roboto"/>
              </a:defRPr>
            </a:lvl8pPr>
            <a:lvl9pPr indent="-317500" lvl="8" marL="4114800" marR="0" rtl="0" algn="l">
              <a:lnSpc>
                <a:spcPct val="115000"/>
              </a:lnSpc>
              <a:spcBef>
                <a:spcPts val="1600"/>
              </a:spcBef>
              <a:spcAft>
                <a:spcPts val="1600"/>
              </a:spcAft>
              <a:buClr>
                <a:schemeClr val="lt1"/>
              </a:buClr>
              <a:buSzPts val="1400"/>
              <a:buFont typeface="Roboto"/>
              <a:buChar char="■"/>
              <a:defRPr b="0" i="0" sz="1400" u="none" cap="none" strike="noStrike">
                <a:solidFill>
                  <a:schemeClr val="lt1"/>
                </a:solidFill>
                <a:latin typeface="Roboto"/>
                <a:ea typeface="Roboto"/>
                <a:cs typeface="Roboto"/>
                <a:sym typeface="Roboto"/>
              </a:defRPr>
            </a:lvl9pPr>
          </a:lstStyle>
          <a:p/>
        </p:txBody>
      </p:sp>
      <p:pic>
        <p:nvPicPr>
          <p:cNvPr id="8" name="Google Shape;8;p17"/>
          <p:cNvPicPr preferRelativeResize="0"/>
          <p:nvPr/>
        </p:nvPicPr>
        <p:blipFill rotWithShape="1">
          <a:blip r:embed="rId1">
            <a:alphaModFix/>
          </a:blip>
          <a:srcRect b="0" l="0" r="0" t="0"/>
          <a:stretch/>
        </p:blipFill>
        <p:spPr>
          <a:xfrm>
            <a:off x="8280750" y="4290075"/>
            <a:ext cx="769849" cy="7715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hefesh.com/sessions"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s://auth0.com/blog/adding-salt-to-hashing-a-better-way-to-store-passwords/" TargetMode="External"/><Relationship Id="rId4" Type="http://schemas.openxmlformats.org/officeDocument/2006/relationships/hyperlink" Target="https://hashcat.net/wiki/doku.php?id=example_hashe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https://tryhackme.com/r/room/crackthehash"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www.legislation.gov.uk/ukpga/1990/18/content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security.stackexchange.com/questions/92865/what-is-the-difference-between-a-hash-table-and-a-rainbow-table-and-how-are-th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tryhackme.com/r/room/crackthehash"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1"/>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5200"/>
              <a:buNone/>
            </a:pPr>
            <a:r>
              <a:rPr lang="en-GB" sz="4600"/>
              <a:t>Ethical Student Hackers</a:t>
            </a:r>
            <a:endParaRPr sz="4600"/>
          </a:p>
        </p:txBody>
      </p:sp>
      <p:sp>
        <p:nvSpPr>
          <p:cNvPr id="57" name="Google Shape;57;p1"/>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GB"/>
              <a:t>Password Cracking</a:t>
            </a:r>
            <a:endParaRPr/>
          </a:p>
          <a:p>
            <a:pPr indent="0" lvl="0" marL="0" rtl="0" algn="ctr">
              <a:lnSpc>
                <a:spcPct val="100000"/>
              </a:lnSpc>
              <a:spcBef>
                <a:spcPts val="0"/>
              </a:spcBef>
              <a:spcAft>
                <a:spcPts val="0"/>
              </a:spcAft>
              <a:buSzPts val="2800"/>
              <a:buNone/>
            </a:pPr>
            <a:r>
              <a:t/>
            </a:r>
            <a:endParaRPr/>
          </a:p>
          <a:p>
            <a:pPr indent="0" lvl="0" marL="0" rtl="0" algn="ctr">
              <a:lnSpc>
                <a:spcPct val="100000"/>
              </a:lnSpc>
              <a:spcBef>
                <a:spcPts val="0"/>
              </a:spcBef>
              <a:spcAft>
                <a:spcPts val="0"/>
              </a:spcAft>
              <a:buSzPts val="2800"/>
              <a:buNone/>
            </a:pPr>
            <a:r>
              <a:rPr lang="en-GB"/>
              <a:t>Slides: </a:t>
            </a:r>
            <a:r>
              <a:rPr lang="en-GB" u="sng">
                <a:solidFill>
                  <a:schemeClr val="hlink"/>
                </a:solidFill>
                <a:hlinkClick r:id="rId3"/>
              </a:rPr>
              <a:t>shefesh.com/sessions</a:t>
            </a:r>
            <a:r>
              <a:rPr lang="en-GB"/>
              <a:t>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g30b6e3d4fab_0_27"/>
          <p:cNvSpPr txBox="1"/>
          <p:nvPr>
            <p:ph idx="1" type="body"/>
          </p:nvPr>
        </p:nvSpPr>
        <p:spPr>
          <a:xfrm>
            <a:off x="311700" y="863550"/>
            <a:ext cx="8520600" cy="3416400"/>
          </a:xfrm>
          <a:prstGeom prst="rect">
            <a:avLst/>
          </a:prstGeom>
          <a:noFill/>
          <a:ln>
            <a:noFill/>
          </a:ln>
        </p:spPr>
        <p:txBody>
          <a:bodyPr anchorCtr="0" anchor="t" bIns="91425" lIns="91425" spcFirstLastPara="1" rIns="91425" wrap="square" tIns="91425">
            <a:noAutofit/>
          </a:bodyPr>
          <a:lstStyle/>
          <a:p>
            <a:pPr indent="0" lvl="0" marL="82550" rtl="0" algn="l">
              <a:lnSpc>
                <a:spcPct val="115000"/>
              </a:lnSpc>
              <a:spcBef>
                <a:spcPts val="0"/>
              </a:spcBef>
              <a:spcAft>
                <a:spcPts val="0"/>
              </a:spcAft>
              <a:buSzPts val="2300"/>
              <a:buNone/>
            </a:pPr>
            <a:r>
              <a:rPr lang="en-GB" sz="2300"/>
              <a:t>Once the attackbox has loaded. You will be greeted with a terminal. Press enter to close the terminal and you will see a GUI. Double click the terminal shortcut to open a blank terminal. Run hashcat from there.</a:t>
            </a:r>
            <a:endParaRPr sz="2300"/>
          </a:p>
          <a:p>
            <a:pPr indent="0" lvl="0" marL="82550" rtl="0" algn="l">
              <a:lnSpc>
                <a:spcPct val="115000"/>
              </a:lnSpc>
              <a:spcBef>
                <a:spcPts val="0"/>
              </a:spcBef>
              <a:spcAft>
                <a:spcPts val="0"/>
              </a:spcAft>
              <a:buSzPts val="2300"/>
              <a:buNone/>
            </a:pPr>
            <a:r>
              <a:t/>
            </a:r>
            <a:endParaRPr sz="2300"/>
          </a:p>
          <a:p>
            <a:pPr indent="0" lvl="0" marL="82550" rtl="0" algn="l">
              <a:lnSpc>
                <a:spcPct val="115000"/>
              </a:lnSpc>
              <a:spcBef>
                <a:spcPts val="0"/>
              </a:spcBef>
              <a:spcAft>
                <a:spcPts val="0"/>
              </a:spcAft>
              <a:buSzPts val="2300"/>
              <a:buNone/>
            </a:pPr>
            <a:r>
              <a:rPr lang="en-GB" sz="2300"/>
              <a:t>Copy and pasting:</a:t>
            </a:r>
            <a:endParaRPr sz="2300"/>
          </a:p>
          <a:p>
            <a:pPr indent="0" lvl="0" marL="82550" rtl="0" algn="l">
              <a:lnSpc>
                <a:spcPct val="115000"/>
              </a:lnSpc>
              <a:spcBef>
                <a:spcPts val="0"/>
              </a:spcBef>
              <a:spcAft>
                <a:spcPts val="0"/>
              </a:spcAft>
              <a:buSzPts val="2300"/>
              <a:buNone/>
            </a:pPr>
            <a:r>
              <a:rPr lang="en-GB" sz="2300"/>
              <a:t>Crtl-Shift-C/V</a:t>
            </a:r>
            <a:endParaRPr sz="2300"/>
          </a:p>
          <a:p>
            <a:pPr indent="0" lvl="0" marL="82550" rtl="0" algn="l">
              <a:lnSpc>
                <a:spcPct val="115000"/>
              </a:lnSpc>
              <a:spcBef>
                <a:spcPts val="0"/>
              </a:spcBef>
              <a:spcAft>
                <a:spcPts val="0"/>
              </a:spcAft>
              <a:buSzPts val="2300"/>
              <a:buNone/>
            </a:pPr>
            <a:r>
              <a:rPr lang="en-GB" sz="2300"/>
              <a:t>May need to enable copy and paste in the browser.</a:t>
            </a:r>
            <a:endParaRPr sz="2300"/>
          </a:p>
        </p:txBody>
      </p:sp>
      <p:sp>
        <p:nvSpPr>
          <p:cNvPr id="113" name="Google Shape;113;g30b6e3d4fab_0_27"/>
          <p:cNvSpPr txBox="1"/>
          <p:nvPr>
            <p:ph type="title"/>
          </p:nvPr>
        </p:nvSpPr>
        <p:spPr>
          <a:xfrm>
            <a:off x="863250" y="95700"/>
            <a:ext cx="7417500" cy="5760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GB"/>
              <a:t>Using TryHackMe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g30b6e3d4fab_0_2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400"/>
              <a:buNone/>
            </a:pPr>
            <a:r>
              <a:rPr lang="en-GB" sz="2300"/>
              <a:t>awk -b 'length == 4' /usr/share/wordlists/rockyou.txt &gt; new.txt</a:t>
            </a:r>
            <a:endParaRPr sz="2300"/>
          </a:p>
          <a:p>
            <a:pPr indent="0" lvl="0" marL="0" rtl="0" algn="l">
              <a:lnSpc>
                <a:spcPct val="115000"/>
              </a:lnSpc>
              <a:spcBef>
                <a:spcPts val="0"/>
              </a:spcBef>
              <a:spcAft>
                <a:spcPts val="0"/>
              </a:spcAft>
              <a:buSzPts val="1400"/>
              <a:buNone/>
            </a:pPr>
            <a:r>
              <a:t/>
            </a:r>
            <a:endParaRPr sz="2300"/>
          </a:p>
          <a:p>
            <a:pPr indent="0" lvl="0" marL="0" rtl="0" algn="l">
              <a:lnSpc>
                <a:spcPct val="115000"/>
              </a:lnSpc>
              <a:spcBef>
                <a:spcPts val="0"/>
              </a:spcBef>
              <a:spcAft>
                <a:spcPts val="0"/>
              </a:spcAft>
              <a:buSzPts val="1400"/>
              <a:buNone/>
            </a:pPr>
            <a:r>
              <a:rPr lang="en-GB" sz="2300">
                <a:solidFill>
                  <a:srgbClr val="09CECE"/>
                </a:solidFill>
              </a:rPr>
              <a:t>This creates a new file (new.txt) with all the passwords of length equal to 4. This is put wherever your active directory is.</a:t>
            </a:r>
            <a:endParaRPr sz="2300">
              <a:solidFill>
                <a:srgbClr val="09CECE"/>
              </a:solidFill>
            </a:endParaRPr>
          </a:p>
        </p:txBody>
      </p:sp>
      <p:sp>
        <p:nvSpPr>
          <p:cNvPr id="119" name="Google Shape;119;g30b6e3d4fab_0_22"/>
          <p:cNvSpPr txBox="1"/>
          <p:nvPr>
            <p:ph type="title"/>
          </p:nvPr>
        </p:nvSpPr>
        <p:spPr>
          <a:xfrm>
            <a:off x="863250" y="95700"/>
            <a:ext cx="7417500" cy="5760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GB"/>
              <a:t>Working through No.4</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82550" rtl="0" algn="l">
              <a:lnSpc>
                <a:spcPct val="115000"/>
              </a:lnSpc>
              <a:spcBef>
                <a:spcPts val="0"/>
              </a:spcBef>
              <a:spcAft>
                <a:spcPts val="0"/>
              </a:spcAft>
              <a:buSzPts val="2300"/>
              <a:buNone/>
            </a:pPr>
            <a:r>
              <a:rPr lang="en-GB" sz="2300"/>
              <a:t>A salt is a random string of characters. This is added to each password before it is hashed.</a:t>
            </a:r>
            <a:endParaRPr/>
          </a:p>
          <a:p>
            <a:pPr indent="0" lvl="0" marL="82550" rtl="0" algn="l">
              <a:lnSpc>
                <a:spcPct val="115000"/>
              </a:lnSpc>
              <a:spcBef>
                <a:spcPts val="0"/>
              </a:spcBef>
              <a:spcAft>
                <a:spcPts val="0"/>
              </a:spcAft>
              <a:buSzPts val="2300"/>
              <a:buNone/>
            </a:pPr>
            <a:r>
              <a:t/>
            </a:r>
            <a:endParaRPr sz="2300"/>
          </a:p>
          <a:p>
            <a:pPr indent="0" lvl="0" marL="82550" rtl="0" algn="l">
              <a:lnSpc>
                <a:spcPct val="115000"/>
              </a:lnSpc>
              <a:spcBef>
                <a:spcPts val="0"/>
              </a:spcBef>
              <a:spcAft>
                <a:spcPts val="0"/>
              </a:spcAft>
              <a:buSzPts val="2300"/>
              <a:buNone/>
            </a:pPr>
            <a:r>
              <a:rPr lang="en-GB" sz="2300"/>
              <a:t>This protects against brute force attacks as each password now has a random element to it, thus hash and rainbow tables cannot be generated to match them. </a:t>
            </a:r>
            <a:endParaRPr/>
          </a:p>
          <a:p>
            <a:pPr indent="0" lvl="0" marL="82550" rtl="0" algn="l">
              <a:lnSpc>
                <a:spcPct val="115000"/>
              </a:lnSpc>
              <a:spcBef>
                <a:spcPts val="0"/>
              </a:spcBef>
              <a:spcAft>
                <a:spcPts val="0"/>
              </a:spcAft>
              <a:buSzPts val="2300"/>
              <a:buNone/>
            </a:pPr>
            <a:r>
              <a:t/>
            </a:r>
            <a:endParaRPr sz="2300"/>
          </a:p>
          <a:p>
            <a:pPr indent="0" lvl="0" marL="82550" rtl="0" algn="l">
              <a:lnSpc>
                <a:spcPct val="115000"/>
              </a:lnSpc>
              <a:spcBef>
                <a:spcPts val="0"/>
              </a:spcBef>
              <a:spcAft>
                <a:spcPts val="0"/>
              </a:spcAft>
              <a:buSzPts val="2300"/>
              <a:buNone/>
            </a:pPr>
            <a:r>
              <a:rPr lang="en-GB" sz="2300"/>
              <a:t>You can prepend or append a salt to a password</a:t>
            </a:r>
            <a:endParaRPr/>
          </a:p>
          <a:p>
            <a:pPr indent="-196850" lvl="0" marL="425450" rtl="0" algn="l">
              <a:lnSpc>
                <a:spcPct val="115000"/>
              </a:lnSpc>
              <a:spcBef>
                <a:spcPts val="0"/>
              </a:spcBef>
              <a:spcAft>
                <a:spcPts val="0"/>
              </a:spcAft>
              <a:buSzPts val="2300"/>
              <a:buNone/>
            </a:pPr>
            <a:r>
              <a:t/>
            </a:r>
            <a:endParaRPr sz="2300"/>
          </a:p>
          <a:p>
            <a:pPr indent="0" lvl="0" marL="82550" rtl="0" algn="l">
              <a:lnSpc>
                <a:spcPct val="115000"/>
              </a:lnSpc>
              <a:spcBef>
                <a:spcPts val="0"/>
              </a:spcBef>
              <a:spcAft>
                <a:spcPts val="0"/>
              </a:spcAft>
              <a:buSzPts val="2300"/>
              <a:buNone/>
            </a:pPr>
            <a:r>
              <a:t/>
            </a:r>
            <a:endParaRPr sz="2300"/>
          </a:p>
        </p:txBody>
      </p:sp>
      <p:sp>
        <p:nvSpPr>
          <p:cNvPr id="125" name="Google Shape;125;p8"/>
          <p:cNvSpPr txBox="1"/>
          <p:nvPr>
            <p:ph type="title"/>
          </p:nvPr>
        </p:nvSpPr>
        <p:spPr>
          <a:xfrm>
            <a:off x="863250" y="95700"/>
            <a:ext cx="7417500" cy="5760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GB"/>
              <a:t>Protecting against attacks - salt</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82550" rtl="0" algn="l">
              <a:lnSpc>
                <a:spcPct val="115000"/>
              </a:lnSpc>
              <a:spcBef>
                <a:spcPts val="0"/>
              </a:spcBef>
              <a:spcAft>
                <a:spcPts val="0"/>
              </a:spcAft>
              <a:buSzPts val="2300"/>
              <a:buNone/>
            </a:pPr>
            <a:r>
              <a:rPr lang="en-GB" sz="2300"/>
              <a:t>A ‘pepper’ is the same as a salt, but not unique for each password.</a:t>
            </a:r>
            <a:endParaRPr/>
          </a:p>
          <a:p>
            <a:pPr indent="0" lvl="0" marL="82550" rtl="0" algn="l">
              <a:lnSpc>
                <a:spcPct val="115000"/>
              </a:lnSpc>
              <a:spcBef>
                <a:spcPts val="0"/>
              </a:spcBef>
              <a:spcAft>
                <a:spcPts val="0"/>
              </a:spcAft>
              <a:buSzPts val="2300"/>
              <a:buNone/>
            </a:pPr>
            <a:r>
              <a:t/>
            </a:r>
            <a:endParaRPr sz="2300"/>
          </a:p>
          <a:p>
            <a:pPr indent="0" lvl="0" marL="82550" rtl="0" algn="l">
              <a:lnSpc>
                <a:spcPct val="115000"/>
              </a:lnSpc>
              <a:spcBef>
                <a:spcPts val="0"/>
              </a:spcBef>
              <a:spcAft>
                <a:spcPts val="0"/>
              </a:spcAft>
              <a:buSzPts val="2300"/>
              <a:buNone/>
            </a:pPr>
            <a:r>
              <a:rPr lang="en-GB" sz="2300"/>
              <a:t>A website would use the same random string for each password.</a:t>
            </a:r>
            <a:endParaRPr/>
          </a:p>
          <a:p>
            <a:pPr indent="0" lvl="0" marL="82550" rtl="0" algn="l">
              <a:lnSpc>
                <a:spcPct val="115000"/>
              </a:lnSpc>
              <a:spcBef>
                <a:spcPts val="0"/>
              </a:spcBef>
              <a:spcAft>
                <a:spcPts val="0"/>
              </a:spcAft>
              <a:buSzPts val="2300"/>
              <a:buNone/>
            </a:pPr>
            <a:r>
              <a:t/>
            </a:r>
            <a:endParaRPr sz="2300"/>
          </a:p>
          <a:p>
            <a:pPr indent="0" lvl="0" marL="82550" rtl="0" algn="l">
              <a:lnSpc>
                <a:spcPct val="115000"/>
              </a:lnSpc>
              <a:spcBef>
                <a:spcPts val="0"/>
              </a:spcBef>
              <a:spcAft>
                <a:spcPts val="0"/>
              </a:spcAft>
              <a:buSzPts val="2300"/>
              <a:buNone/>
            </a:pPr>
            <a:r>
              <a:rPr lang="en-GB" sz="2300"/>
              <a:t>A pepper is not stored with the passwords, so is kept secret so if a password is salted and peppered, it cannot be cracked without knowing the pepper</a:t>
            </a:r>
            <a:endParaRPr/>
          </a:p>
          <a:p>
            <a:pPr indent="0" lvl="0" marL="82550" rtl="0" algn="l">
              <a:lnSpc>
                <a:spcPct val="115000"/>
              </a:lnSpc>
              <a:spcBef>
                <a:spcPts val="0"/>
              </a:spcBef>
              <a:spcAft>
                <a:spcPts val="0"/>
              </a:spcAft>
              <a:buSzPts val="2300"/>
              <a:buNone/>
            </a:pPr>
            <a:r>
              <a:t/>
            </a:r>
            <a:endParaRPr sz="2300"/>
          </a:p>
        </p:txBody>
      </p:sp>
      <p:sp>
        <p:nvSpPr>
          <p:cNvPr id="131" name="Google Shape;131;p9"/>
          <p:cNvSpPr txBox="1"/>
          <p:nvPr>
            <p:ph type="title"/>
          </p:nvPr>
        </p:nvSpPr>
        <p:spPr>
          <a:xfrm>
            <a:off x="863249" y="95700"/>
            <a:ext cx="7681143" cy="5760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GB"/>
              <a:t>Protecting against attacks - pepper</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g308e9a4fe9f_0_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82550" rtl="0" algn="l">
              <a:lnSpc>
                <a:spcPct val="115000"/>
              </a:lnSpc>
              <a:spcBef>
                <a:spcPts val="0"/>
              </a:spcBef>
              <a:spcAft>
                <a:spcPts val="0"/>
              </a:spcAft>
              <a:buSzPts val="2300"/>
              <a:buNone/>
            </a:pPr>
            <a:r>
              <a:rPr lang="en-GB" sz="2300"/>
              <a:t>Base: frog = 938c2cc0dcc05f2b68c4287040cfcf71</a:t>
            </a:r>
            <a:endParaRPr sz="2300"/>
          </a:p>
          <a:p>
            <a:pPr indent="0" lvl="0" marL="82550" rtl="0" algn="l">
              <a:lnSpc>
                <a:spcPct val="115000"/>
              </a:lnSpc>
              <a:spcBef>
                <a:spcPts val="0"/>
              </a:spcBef>
              <a:spcAft>
                <a:spcPts val="0"/>
              </a:spcAft>
              <a:buSzPts val="2300"/>
              <a:buNone/>
            </a:pPr>
            <a:r>
              <a:t/>
            </a:r>
            <a:endParaRPr sz="2300"/>
          </a:p>
          <a:p>
            <a:pPr indent="0" lvl="0" marL="82550" rtl="0" algn="l">
              <a:lnSpc>
                <a:spcPct val="115000"/>
              </a:lnSpc>
              <a:spcBef>
                <a:spcPts val="0"/>
              </a:spcBef>
              <a:spcAft>
                <a:spcPts val="0"/>
              </a:spcAft>
              <a:buSzPts val="2300"/>
              <a:buNone/>
            </a:pPr>
            <a:r>
              <a:rPr lang="en-GB" sz="2300"/>
              <a:t>Salted: frog = </a:t>
            </a:r>
            <a:r>
              <a:rPr lang="en-GB" sz="2300">
                <a:solidFill>
                  <a:srgbClr val="09CECE"/>
                </a:solidFill>
              </a:rPr>
              <a:t>585f85</a:t>
            </a:r>
            <a:r>
              <a:rPr lang="en-GB" sz="2300"/>
              <a:t>938c2cc0dcc05f2b68c4287040cfcf71</a:t>
            </a:r>
            <a:endParaRPr sz="2300"/>
          </a:p>
          <a:p>
            <a:pPr indent="0" lvl="0" marL="82550" rtl="0" algn="l">
              <a:lnSpc>
                <a:spcPct val="115000"/>
              </a:lnSpc>
              <a:spcBef>
                <a:spcPts val="0"/>
              </a:spcBef>
              <a:spcAft>
                <a:spcPts val="0"/>
              </a:spcAft>
              <a:buSzPts val="2300"/>
              <a:buNone/>
            </a:pPr>
            <a:r>
              <a:t/>
            </a:r>
            <a:endParaRPr sz="2300"/>
          </a:p>
          <a:p>
            <a:pPr indent="0" lvl="0" marL="82550" rtl="0" algn="l">
              <a:lnSpc>
                <a:spcPct val="115000"/>
              </a:lnSpc>
              <a:spcBef>
                <a:spcPts val="0"/>
              </a:spcBef>
              <a:spcAft>
                <a:spcPts val="0"/>
              </a:spcAft>
              <a:buSzPts val="2300"/>
              <a:buNone/>
            </a:pPr>
            <a:r>
              <a:rPr lang="en-GB" sz="2300"/>
              <a:t>Peppered: </a:t>
            </a:r>
            <a:endParaRPr sz="2300"/>
          </a:p>
          <a:p>
            <a:pPr indent="0" lvl="0" marL="82550" rtl="0" algn="l">
              <a:lnSpc>
                <a:spcPct val="115000"/>
              </a:lnSpc>
              <a:spcBef>
                <a:spcPts val="0"/>
              </a:spcBef>
              <a:spcAft>
                <a:spcPts val="0"/>
              </a:spcAft>
              <a:buSzPts val="2300"/>
              <a:buNone/>
            </a:pPr>
            <a:r>
              <a:rPr lang="en-GB" sz="2300"/>
              <a:t>frog = </a:t>
            </a:r>
            <a:r>
              <a:rPr lang="en-GB" sz="2300">
                <a:solidFill>
                  <a:srgbClr val="EB3C68"/>
                </a:solidFill>
              </a:rPr>
              <a:t>598t5g</a:t>
            </a:r>
            <a:r>
              <a:rPr lang="en-GB" sz="2300"/>
              <a:t>938c2cc0dcc05f2b68c4287040cfcf71</a:t>
            </a:r>
            <a:endParaRPr sz="2300"/>
          </a:p>
          <a:p>
            <a:pPr indent="0" lvl="0" marL="82550" rtl="0" algn="l">
              <a:lnSpc>
                <a:spcPct val="115000"/>
              </a:lnSpc>
              <a:spcBef>
                <a:spcPts val="0"/>
              </a:spcBef>
              <a:spcAft>
                <a:spcPts val="0"/>
              </a:spcAft>
              <a:buSzPts val="2300"/>
              <a:buNone/>
            </a:pPr>
            <a:r>
              <a:rPr lang="en-GB" sz="2300"/>
              <a:t>Salt and Peppered:</a:t>
            </a:r>
            <a:endParaRPr sz="2300"/>
          </a:p>
          <a:p>
            <a:pPr indent="0" lvl="0" marL="82550" rtl="0" algn="l">
              <a:lnSpc>
                <a:spcPct val="115000"/>
              </a:lnSpc>
              <a:spcBef>
                <a:spcPts val="0"/>
              </a:spcBef>
              <a:spcAft>
                <a:spcPts val="0"/>
              </a:spcAft>
              <a:buSzPts val="2300"/>
              <a:buNone/>
            </a:pPr>
            <a:r>
              <a:rPr lang="en-GB" sz="2300"/>
              <a:t>robot = </a:t>
            </a:r>
            <a:r>
              <a:rPr lang="en-GB" sz="2300">
                <a:solidFill>
                  <a:srgbClr val="EB3C68"/>
                </a:solidFill>
              </a:rPr>
              <a:t>598t5g</a:t>
            </a:r>
            <a:r>
              <a:rPr lang="en-GB" sz="2300"/>
              <a:t>87b7cb79481f317bde90c116cf36084b</a:t>
            </a:r>
            <a:r>
              <a:rPr lang="en-GB" sz="2300">
                <a:solidFill>
                  <a:srgbClr val="09CECE"/>
                </a:solidFill>
              </a:rPr>
              <a:t>47df5df</a:t>
            </a:r>
            <a:endParaRPr sz="2300">
              <a:solidFill>
                <a:srgbClr val="09CECE"/>
              </a:solidFill>
            </a:endParaRPr>
          </a:p>
        </p:txBody>
      </p:sp>
      <p:sp>
        <p:nvSpPr>
          <p:cNvPr id="137" name="Google Shape;137;g308e9a4fe9f_0_2"/>
          <p:cNvSpPr txBox="1"/>
          <p:nvPr>
            <p:ph type="title"/>
          </p:nvPr>
        </p:nvSpPr>
        <p:spPr>
          <a:xfrm>
            <a:off x="863249" y="95700"/>
            <a:ext cx="7681200" cy="5760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GB"/>
              <a:t>Salt and Pepper Examples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1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82550" rtl="0" algn="l">
              <a:lnSpc>
                <a:spcPct val="115000"/>
              </a:lnSpc>
              <a:spcBef>
                <a:spcPts val="0"/>
              </a:spcBef>
              <a:spcAft>
                <a:spcPts val="0"/>
              </a:spcAft>
              <a:buSzPts val="2300"/>
              <a:buNone/>
            </a:pPr>
            <a:r>
              <a:rPr lang="en-GB" sz="2300"/>
              <a:t>Most algorithms are designed to be fast. Usually as fast as possible.</a:t>
            </a:r>
            <a:endParaRPr/>
          </a:p>
          <a:p>
            <a:pPr indent="0" lvl="0" marL="82550" rtl="0" algn="l">
              <a:lnSpc>
                <a:spcPct val="115000"/>
              </a:lnSpc>
              <a:spcBef>
                <a:spcPts val="0"/>
              </a:spcBef>
              <a:spcAft>
                <a:spcPts val="0"/>
              </a:spcAft>
              <a:buSzPts val="2300"/>
              <a:buNone/>
            </a:pPr>
            <a:r>
              <a:t/>
            </a:r>
            <a:endParaRPr sz="2300"/>
          </a:p>
          <a:p>
            <a:pPr indent="0" lvl="0" marL="82550" rtl="0" algn="l">
              <a:lnSpc>
                <a:spcPct val="115000"/>
              </a:lnSpc>
              <a:spcBef>
                <a:spcPts val="0"/>
              </a:spcBef>
              <a:spcAft>
                <a:spcPts val="0"/>
              </a:spcAft>
              <a:buSzPts val="2300"/>
              <a:buNone/>
            </a:pPr>
            <a:r>
              <a:rPr lang="en-GB" sz="2300"/>
              <a:t>Hashing is different, as brute force attacks are the only feasible way of cracking a password.</a:t>
            </a:r>
            <a:endParaRPr/>
          </a:p>
          <a:p>
            <a:pPr indent="0" lvl="0" marL="82550" rtl="0" algn="l">
              <a:lnSpc>
                <a:spcPct val="115000"/>
              </a:lnSpc>
              <a:spcBef>
                <a:spcPts val="0"/>
              </a:spcBef>
              <a:spcAft>
                <a:spcPts val="0"/>
              </a:spcAft>
              <a:buSzPts val="2300"/>
              <a:buNone/>
            </a:pPr>
            <a:r>
              <a:t/>
            </a:r>
            <a:endParaRPr sz="2300"/>
          </a:p>
          <a:p>
            <a:pPr indent="0" lvl="0" marL="82550" rtl="0" algn="l">
              <a:lnSpc>
                <a:spcPct val="115000"/>
              </a:lnSpc>
              <a:spcBef>
                <a:spcPts val="0"/>
              </a:spcBef>
              <a:spcAft>
                <a:spcPts val="0"/>
              </a:spcAft>
              <a:buSzPts val="2300"/>
              <a:buNone/>
            </a:pPr>
            <a:r>
              <a:rPr lang="en-GB" sz="2300"/>
              <a:t>So hashing algorithms are designed to be slow.</a:t>
            </a:r>
            <a:endParaRPr sz="2300"/>
          </a:p>
        </p:txBody>
      </p:sp>
      <p:sp>
        <p:nvSpPr>
          <p:cNvPr id="143" name="Google Shape;143;p10"/>
          <p:cNvSpPr txBox="1"/>
          <p:nvPr>
            <p:ph type="title"/>
          </p:nvPr>
        </p:nvSpPr>
        <p:spPr>
          <a:xfrm>
            <a:off x="863249" y="95700"/>
            <a:ext cx="7681143" cy="5760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GB"/>
              <a:t>Protecting against attacks - speed</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1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82550" rtl="0" algn="l">
              <a:lnSpc>
                <a:spcPct val="115000"/>
              </a:lnSpc>
              <a:spcBef>
                <a:spcPts val="0"/>
              </a:spcBef>
              <a:spcAft>
                <a:spcPts val="0"/>
              </a:spcAft>
              <a:buSzPts val="2300"/>
              <a:buNone/>
            </a:pPr>
            <a:r>
              <a:rPr lang="en-GB" sz="2300"/>
              <a:t>Salting completely cancels out hash and rainbow tables, along with any other pre-computed tables of hashes.</a:t>
            </a:r>
            <a:endParaRPr/>
          </a:p>
          <a:p>
            <a:pPr indent="0" lvl="0" marL="82550" rtl="0" algn="l">
              <a:lnSpc>
                <a:spcPct val="115000"/>
              </a:lnSpc>
              <a:spcBef>
                <a:spcPts val="0"/>
              </a:spcBef>
              <a:spcAft>
                <a:spcPts val="0"/>
              </a:spcAft>
              <a:buSzPts val="2300"/>
              <a:buNone/>
            </a:pPr>
            <a:r>
              <a:t/>
            </a:r>
            <a:endParaRPr sz="2300"/>
          </a:p>
          <a:p>
            <a:pPr indent="0" lvl="0" marL="82550" rtl="0" algn="l">
              <a:lnSpc>
                <a:spcPct val="115000"/>
              </a:lnSpc>
              <a:spcBef>
                <a:spcPts val="0"/>
              </a:spcBef>
              <a:spcAft>
                <a:spcPts val="0"/>
              </a:spcAft>
              <a:buSzPts val="2300"/>
              <a:buNone/>
            </a:pPr>
            <a:r>
              <a:rPr lang="en-GB" sz="2300"/>
              <a:t>This means the only attack method is computing a hash ‘at runtime’.</a:t>
            </a:r>
            <a:endParaRPr/>
          </a:p>
          <a:p>
            <a:pPr indent="0" lvl="0" marL="82550" rtl="0" algn="l">
              <a:lnSpc>
                <a:spcPct val="115000"/>
              </a:lnSpc>
              <a:spcBef>
                <a:spcPts val="0"/>
              </a:spcBef>
              <a:spcAft>
                <a:spcPts val="0"/>
              </a:spcAft>
              <a:buSzPts val="2300"/>
              <a:buNone/>
            </a:pPr>
            <a:r>
              <a:t/>
            </a:r>
            <a:endParaRPr sz="2300"/>
          </a:p>
          <a:p>
            <a:pPr indent="0" lvl="0" marL="82550" rtl="0" algn="l">
              <a:lnSpc>
                <a:spcPct val="115000"/>
              </a:lnSpc>
              <a:spcBef>
                <a:spcPts val="0"/>
              </a:spcBef>
              <a:spcAft>
                <a:spcPts val="0"/>
              </a:spcAft>
              <a:buSzPts val="2300"/>
              <a:buNone/>
            </a:pPr>
            <a:r>
              <a:rPr lang="en-GB" sz="2300"/>
              <a:t>Therefore, by having a slow algorithm it takes a very long time for a human/robot to try hundreds or thousands of passwords</a:t>
            </a:r>
            <a:endParaRPr sz="2300"/>
          </a:p>
        </p:txBody>
      </p:sp>
      <p:sp>
        <p:nvSpPr>
          <p:cNvPr id="149" name="Google Shape;149;p11"/>
          <p:cNvSpPr txBox="1"/>
          <p:nvPr>
            <p:ph type="title"/>
          </p:nvPr>
        </p:nvSpPr>
        <p:spPr>
          <a:xfrm>
            <a:off x="863249" y="95700"/>
            <a:ext cx="7681143" cy="5760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GB"/>
              <a:t>Why being slow matters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1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82550" rtl="0" algn="l">
              <a:lnSpc>
                <a:spcPct val="115000"/>
              </a:lnSpc>
              <a:spcBef>
                <a:spcPts val="0"/>
              </a:spcBef>
              <a:spcAft>
                <a:spcPts val="0"/>
              </a:spcAft>
              <a:buSzPts val="2300"/>
              <a:buNone/>
            </a:pPr>
            <a:r>
              <a:rPr lang="en-GB" sz="2300"/>
              <a:t>Really good explanation of hashing and reasons for needing salt: </a:t>
            </a:r>
            <a:r>
              <a:rPr lang="en-GB" sz="2300" u="sng">
                <a:solidFill>
                  <a:schemeClr val="hlink"/>
                </a:solidFill>
                <a:hlinkClick r:id="rId3"/>
              </a:rPr>
              <a:t>https://auth0.com/blog/adding-salt-to-hashing-a-better-way-to-store-passwords/</a:t>
            </a:r>
            <a:r>
              <a:rPr lang="en-GB" sz="2300"/>
              <a:t> </a:t>
            </a:r>
            <a:endParaRPr/>
          </a:p>
          <a:p>
            <a:pPr indent="0" lvl="0" marL="82550" rtl="0" algn="l">
              <a:lnSpc>
                <a:spcPct val="115000"/>
              </a:lnSpc>
              <a:spcBef>
                <a:spcPts val="0"/>
              </a:spcBef>
              <a:spcAft>
                <a:spcPts val="0"/>
              </a:spcAft>
              <a:buSzPts val="2300"/>
              <a:buNone/>
            </a:pPr>
            <a:r>
              <a:t/>
            </a:r>
            <a:endParaRPr sz="2300"/>
          </a:p>
          <a:p>
            <a:pPr indent="0" lvl="0" marL="82550" rtl="0" algn="l">
              <a:lnSpc>
                <a:spcPct val="115000"/>
              </a:lnSpc>
              <a:spcBef>
                <a:spcPts val="0"/>
              </a:spcBef>
              <a:spcAft>
                <a:spcPts val="0"/>
              </a:spcAft>
              <a:buSzPts val="2300"/>
              <a:buNone/>
            </a:pPr>
            <a:r>
              <a:rPr lang="en-GB" sz="2300"/>
              <a:t>A List of hashing algorithms and codes for hashcat</a:t>
            </a:r>
            <a:endParaRPr sz="2300"/>
          </a:p>
          <a:p>
            <a:pPr indent="0" lvl="0" marL="82550" rtl="0" algn="l">
              <a:lnSpc>
                <a:spcPct val="115000"/>
              </a:lnSpc>
              <a:spcBef>
                <a:spcPts val="0"/>
              </a:spcBef>
              <a:spcAft>
                <a:spcPts val="0"/>
              </a:spcAft>
              <a:buSzPts val="2300"/>
              <a:buNone/>
            </a:pPr>
            <a:r>
              <a:rPr lang="en-GB" sz="2300" u="sng">
                <a:solidFill>
                  <a:schemeClr val="hlink"/>
                </a:solidFill>
                <a:hlinkClick r:id="rId4"/>
              </a:rPr>
              <a:t>https://hashcat.net/wiki/doku.php?id=example_hashes</a:t>
            </a:r>
            <a:r>
              <a:rPr lang="en-GB" sz="2300"/>
              <a:t> </a:t>
            </a:r>
            <a:endParaRPr sz="2300"/>
          </a:p>
          <a:p>
            <a:pPr indent="0" lvl="0" marL="82550" rtl="0" algn="l">
              <a:lnSpc>
                <a:spcPct val="115000"/>
              </a:lnSpc>
              <a:spcBef>
                <a:spcPts val="0"/>
              </a:spcBef>
              <a:spcAft>
                <a:spcPts val="0"/>
              </a:spcAft>
              <a:buSzPts val="2300"/>
              <a:buNone/>
            </a:pPr>
            <a:r>
              <a:t/>
            </a:r>
            <a:endParaRPr sz="2300"/>
          </a:p>
          <a:p>
            <a:pPr indent="0" lvl="0" marL="82550" rtl="0" algn="l">
              <a:lnSpc>
                <a:spcPct val="115000"/>
              </a:lnSpc>
              <a:spcBef>
                <a:spcPts val="0"/>
              </a:spcBef>
              <a:spcAft>
                <a:spcPts val="0"/>
              </a:spcAft>
              <a:buSzPts val="2300"/>
              <a:buNone/>
            </a:pPr>
            <a:r>
              <a:t/>
            </a:r>
            <a:endParaRPr sz="2300"/>
          </a:p>
        </p:txBody>
      </p:sp>
      <p:sp>
        <p:nvSpPr>
          <p:cNvPr id="155" name="Google Shape;155;p12"/>
          <p:cNvSpPr txBox="1"/>
          <p:nvPr>
            <p:ph type="title"/>
          </p:nvPr>
        </p:nvSpPr>
        <p:spPr>
          <a:xfrm>
            <a:off x="863250" y="95700"/>
            <a:ext cx="7417500" cy="5760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GB"/>
              <a:t>Extra Reading/Support</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82550" rtl="0" algn="l">
              <a:lnSpc>
                <a:spcPct val="115000"/>
              </a:lnSpc>
              <a:spcBef>
                <a:spcPts val="0"/>
              </a:spcBef>
              <a:spcAft>
                <a:spcPts val="0"/>
              </a:spcAft>
              <a:buSzPts val="2300"/>
              <a:buNone/>
            </a:pPr>
            <a:r>
              <a:rPr lang="en-GB" sz="2300"/>
              <a:t>Hashcat is a password cracker. The command below will crack a </a:t>
            </a:r>
            <a:r>
              <a:rPr b="1" lang="en-GB" sz="2300" u="sng"/>
              <a:t>salted</a:t>
            </a:r>
            <a:r>
              <a:rPr lang="en-GB" sz="2300"/>
              <a:t> hash</a:t>
            </a:r>
            <a:endParaRPr/>
          </a:p>
          <a:p>
            <a:pPr indent="0" lvl="0" marL="82550" rtl="0" algn="l">
              <a:lnSpc>
                <a:spcPct val="115000"/>
              </a:lnSpc>
              <a:spcBef>
                <a:spcPts val="0"/>
              </a:spcBef>
              <a:spcAft>
                <a:spcPts val="0"/>
              </a:spcAft>
              <a:buSzPts val="2300"/>
              <a:buNone/>
            </a:pPr>
            <a:r>
              <a:t/>
            </a:r>
            <a:endParaRPr sz="2300"/>
          </a:p>
          <a:p>
            <a:pPr indent="0" lvl="0" marL="82550" rtl="0" algn="l">
              <a:lnSpc>
                <a:spcPct val="115000"/>
              </a:lnSpc>
              <a:spcBef>
                <a:spcPts val="0"/>
              </a:spcBef>
              <a:spcAft>
                <a:spcPts val="0"/>
              </a:spcAft>
              <a:buSzPts val="2300"/>
              <a:buNone/>
            </a:pPr>
            <a:r>
              <a:rPr lang="en-GB" sz="1600"/>
              <a:t>hashcat -m 0 -a 0 &lt;your hash&gt;:&lt;your salt&gt; /usr/share/wordlists/rockyou.txt</a:t>
            </a:r>
            <a:endParaRPr/>
          </a:p>
          <a:p>
            <a:pPr indent="0" lvl="0" marL="82550" rtl="0" algn="l">
              <a:lnSpc>
                <a:spcPct val="115000"/>
              </a:lnSpc>
              <a:spcBef>
                <a:spcPts val="0"/>
              </a:spcBef>
              <a:spcAft>
                <a:spcPts val="0"/>
              </a:spcAft>
              <a:buSzPts val="2300"/>
              <a:buNone/>
            </a:pPr>
            <a:r>
              <a:t/>
            </a:r>
            <a:endParaRPr sz="1600"/>
          </a:p>
          <a:p>
            <a:pPr indent="0" lvl="0" marL="82550" rtl="0" algn="l">
              <a:lnSpc>
                <a:spcPct val="115000"/>
              </a:lnSpc>
              <a:spcBef>
                <a:spcPts val="0"/>
              </a:spcBef>
              <a:spcAft>
                <a:spcPts val="0"/>
              </a:spcAft>
              <a:buSzPts val="2300"/>
              <a:buNone/>
            </a:pPr>
            <a:r>
              <a:rPr lang="en-GB" sz="1600"/>
              <a:t>hashcat – the main command for running hashcat</a:t>
            </a:r>
            <a:endParaRPr sz="1600"/>
          </a:p>
          <a:p>
            <a:pPr indent="0" lvl="0" marL="82550" rtl="0" algn="l">
              <a:lnSpc>
                <a:spcPct val="115000"/>
              </a:lnSpc>
              <a:spcBef>
                <a:spcPts val="0"/>
              </a:spcBef>
              <a:spcAft>
                <a:spcPts val="0"/>
              </a:spcAft>
              <a:buSzPts val="2300"/>
              <a:buNone/>
            </a:pPr>
            <a:r>
              <a:rPr lang="en-GB" sz="1600"/>
              <a:t>-m 0 – the ‘-m’ denotes the hash algorithm, 0 is evaluated to be MD5</a:t>
            </a:r>
            <a:endParaRPr/>
          </a:p>
          <a:p>
            <a:pPr indent="0" lvl="0" marL="82550" rtl="0" algn="l">
              <a:lnSpc>
                <a:spcPct val="115000"/>
              </a:lnSpc>
              <a:spcBef>
                <a:spcPts val="0"/>
              </a:spcBef>
              <a:spcAft>
                <a:spcPts val="0"/>
              </a:spcAft>
              <a:buSzPts val="2300"/>
              <a:buNone/>
            </a:pPr>
            <a:r>
              <a:rPr lang="en-GB" sz="1600"/>
              <a:t>-a 0 – the ‘-a’ denotes the type of attack, 0 is evaluated to be a dictionary attack</a:t>
            </a:r>
            <a:endParaRPr/>
          </a:p>
          <a:p>
            <a:pPr indent="0" lvl="0" marL="82550" rtl="0" algn="l">
              <a:lnSpc>
                <a:spcPct val="115000"/>
              </a:lnSpc>
              <a:spcBef>
                <a:spcPts val="0"/>
              </a:spcBef>
              <a:spcAft>
                <a:spcPts val="0"/>
              </a:spcAft>
              <a:buSzPts val="2300"/>
              <a:buNone/>
            </a:pPr>
            <a:r>
              <a:rPr lang="en-GB" sz="1600"/>
              <a:t>&lt;your hash&gt; -- the hash that you want to crack</a:t>
            </a:r>
            <a:endParaRPr/>
          </a:p>
          <a:p>
            <a:pPr indent="0" lvl="0" marL="82550" rtl="0" algn="l">
              <a:lnSpc>
                <a:spcPct val="115000"/>
              </a:lnSpc>
              <a:spcBef>
                <a:spcPts val="0"/>
              </a:spcBef>
              <a:spcAft>
                <a:spcPts val="0"/>
              </a:spcAft>
              <a:buSzPts val="2300"/>
              <a:buNone/>
            </a:pPr>
            <a:r>
              <a:rPr lang="en-GB" sz="1600"/>
              <a:t>/usr/share/wordlists/rockyou.txt – the absolute path for the dictionary that is pre-installed on many linux distros. </a:t>
            </a:r>
            <a:endParaRPr/>
          </a:p>
          <a:p>
            <a:pPr indent="0" lvl="0" marL="82550" rtl="0" algn="l">
              <a:lnSpc>
                <a:spcPct val="115000"/>
              </a:lnSpc>
              <a:spcBef>
                <a:spcPts val="0"/>
              </a:spcBef>
              <a:spcAft>
                <a:spcPts val="0"/>
              </a:spcAft>
              <a:buSzPts val="2300"/>
              <a:buNone/>
            </a:pPr>
            <a:r>
              <a:t/>
            </a:r>
            <a:endParaRPr sz="1600"/>
          </a:p>
          <a:p>
            <a:pPr indent="0" lvl="0" marL="82550" rtl="0" algn="l">
              <a:lnSpc>
                <a:spcPct val="115000"/>
              </a:lnSpc>
              <a:spcBef>
                <a:spcPts val="0"/>
              </a:spcBef>
              <a:spcAft>
                <a:spcPts val="0"/>
              </a:spcAft>
              <a:buSzPts val="2300"/>
              <a:buNone/>
            </a:pPr>
            <a:r>
              <a:t/>
            </a:r>
            <a:endParaRPr sz="2300"/>
          </a:p>
          <a:p>
            <a:pPr indent="0" lvl="0" marL="82550" rtl="0" algn="l">
              <a:lnSpc>
                <a:spcPct val="115000"/>
              </a:lnSpc>
              <a:spcBef>
                <a:spcPts val="0"/>
              </a:spcBef>
              <a:spcAft>
                <a:spcPts val="0"/>
              </a:spcAft>
              <a:buSzPts val="2300"/>
              <a:buNone/>
            </a:pPr>
            <a:r>
              <a:t/>
            </a:r>
            <a:endParaRPr sz="2300"/>
          </a:p>
        </p:txBody>
      </p:sp>
      <p:sp>
        <p:nvSpPr>
          <p:cNvPr id="161" name="Google Shape;161;p13"/>
          <p:cNvSpPr txBox="1"/>
          <p:nvPr>
            <p:ph type="title"/>
          </p:nvPr>
        </p:nvSpPr>
        <p:spPr>
          <a:xfrm>
            <a:off x="863250" y="95700"/>
            <a:ext cx="7417500" cy="5760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GB"/>
              <a:t>Cracking in practice</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g30b6e3d4fab_0_1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82550" rtl="0" algn="l">
              <a:lnSpc>
                <a:spcPct val="115000"/>
              </a:lnSpc>
              <a:spcBef>
                <a:spcPts val="0"/>
              </a:spcBef>
              <a:spcAft>
                <a:spcPts val="0"/>
              </a:spcAft>
              <a:buSzPts val="2300"/>
              <a:buNone/>
            </a:pPr>
            <a:r>
              <a:rPr lang="en-GB" sz="2300"/>
              <a:t>Cracking is most easily done on Linux, as hashcat and rockyou.txt are already installed</a:t>
            </a:r>
            <a:endParaRPr/>
          </a:p>
          <a:p>
            <a:pPr indent="0" lvl="0" marL="82550" rtl="0" algn="l">
              <a:lnSpc>
                <a:spcPct val="115000"/>
              </a:lnSpc>
              <a:spcBef>
                <a:spcPts val="0"/>
              </a:spcBef>
              <a:spcAft>
                <a:spcPts val="0"/>
              </a:spcAft>
              <a:buSzPts val="2300"/>
              <a:buNone/>
            </a:pPr>
            <a:r>
              <a:rPr lang="en-GB" sz="2300"/>
              <a:t>With that in mind, </a:t>
            </a:r>
            <a:endParaRPr/>
          </a:p>
          <a:p>
            <a:pPr indent="0" lvl="0" marL="82550" rtl="0" algn="l">
              <a:lnSpc>
                <a:spcPct val="115000"/>
              </a:lnSpc>
              <a:spcBef>
                <a:spcPts val="0"/>
              </a:spcBef>
              <a:spcAft>
                <a:spcPts val="0"/>
              </a:spcAft>
              <a:buSzPts val="2300"/>
              <a:buNone/>
            </a:pPr>
            <a:r>
              <a:rPr lang="en-GB" sz="2300" u="sng">
                <a:solidFill>
                  <a:schemeClr val="hlink"/>
                </a:solidFill>
                <a:hlinkClick r:id="rId3"/>
              </a:rPr>
              <a:t>https://tryhackme.com/r/room/crackthehash</a:t>
            </a:r>
            <a:r>
              <a:rPr lang="en-GB" sz="2300"/>
              <a:t> </a:t>
            </a:r>
            <a:endParaRPr/>
          </a:p>
          <a:p>
            <a:pPr indent="0" lvl="0" marL="82550" rtl="0" algn="l">
              <a:lnSpc>
                <a:spcPct val="115000"/>
              </a:lnSpc>
              <a:spcBef>
                <a:spcPts val="0"/>
              </a:spcBef>
              <a:spcAft>
                <a:spcPts val="0"/>
              </a:spcAft>
              <a:buSzPts val="2300"/>
              <a:buNone/>
            </a:pPr>
            <a:r>
              <a:rPr lang="en-GB" sz="2300"/>
              <a:t>Try hack me uses a virtual box that runs the Ubuntu distro of linux</a:t>
            </a:r>
            <a:endParaRPr sz="2300"/>
          </a:p>
          <a:p>
            <a:pPr indent="0" lvl="0" marL="82550" rtl="0" algn="l">
              <a:lnSpc>
                <a:spcPct val="115000"/>
              </a:lnSpc>
              <a:spcBef>
                <a:spcPts val="0"/>
              </a:spcBef>
              <a:spcAft>
                <a:spcPts val="0"/>
              </a:spcAft>
              <a:buSzPts val="2300"/>
              <a:buNone/>
            </a:pPr>
            <a:r>
              <a:rPr lang="en-GB" sz="2300"/>
              <a:t>You will need to create an account if you don’t already have one, then click on start attackbox.</a:t>
            </a:r>
            <a:endParaRPr sz="2300"/>
          </a:p>
          <a:p>
            <a:pPr indent="0" lvl="0" marL="82550" rtl="0" algn="l">
              <a:lnSpc>
                <a:spcPct val="115000"/>
              </a:lnSpc>
              <a:spcBef>
                <a:spcPts val="0"/>
              </a:spcBef>
              <a:spcAft>
                <a:spcPts val="0"/>
              </a:spcAft>
              <a:buSzPts val="2300"/>
              <a:buNone/>
            </a:pPr>
            <a:r>
              <a:rPr lang="en-GB" sz="2300"/>
              <a:t>Once running hashcat command, type s to get status info</a:t>
            </a:r>
            <a:endParaRPr sz="2300"/>
          </a:p>
        </p:txBody>
      </p:sp>
      <p:sp>
        <p:nvSpPr>
          <p:cNvPr id="167" name="Google Shape;167;g30b6e3d4fab_0_10"/>
          <p:cNvSpPr txBox="1"/>
          <p:nvPr>
            <p:ph type="title"/>
          </p:nvPr>
        </p:nvSpPr>
        <p:spPr>
          <a:xfrm>
            <a:off x="863250" y="95700"/>
            <a:ext cx="7417500" cy="5760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GB"/>
              <a:t>Practice Cracking</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SzPts val="1400"/>
              <a:buChar char="●"/>
            </a:pPr>
            <a:r>
              <a:rPr lang="en-GB"/>
              <a:t>The skills taught in these sessions allow identification and exploitation of security vulnerabilities in systems. We strive to give you a place to practice legally, and can point you to other places to practice. These skills should not be used on systems where you do not have explicit permission from the owner of the system. It is </a:t>
            </a:r>
            <a:r>
              <a:rPr lang="en-GB" u="sng">
                <a:solidFill>
                  <a:srgbClr val="09CECE"/>
                </a:solidFill>
              </a:rPr>
              <a:t>VERY</a:t>
            </a:r>
            <a:r>
              <a:rPr lang="en-GB"/>
              <a:t> easy to end up in breach of relevant laws, and we can accept no responsibility for anything you do with the skills learnt here. </a:t>
            </a:r>
            <a:br>
              <a:rPr lang="en-GB"/>
            </a:br>
            <a:endParaRPr/>
          </a:p>
          <a:p>
            <a:pPr indent="-317500" lvl="0" marL="457200" rtl="0" algn="l">
              <a:lnSpc>
                <a:spcPct val="115000"/>
              </a:lnSpc>
              <a:spcBef>
                <a:spcPts val="0"/>
              </a:spcBef>
              <a:spcAft>
                <a:spcPts val="0"/>
              </a:spcAft>
              <a:buSzPts val="1400"/>
              <a:buChar char="●"/>
            </a:pPr>
            <a:r>
              <a:rPr lang="en-GB"/>
              <a:t>If we have reason to believe that you are utilising these skills against systems where you are not authorised you will be banned from our events, and if necessary the relevant authorities will be alerted. </a:t>
            </a:r>
            <a:br>
              <a:rPr lang="en-GB"/>
            </a:br>
            <a:endParaRPr/>
          </a:p>
          <a:p>
            <a:pPr indent="-317500" lvl="0" marL="457200" rtl="0" algn="l">
              <a:lnSpc>
                <a:spcPct val="115000"/>
              </a:lnSpc>
              <a:spcBef>
                <a:spcPts val="0"/>
              </a:spcBef>
              <a:spcAft>
                <a:spcPts val="0"/>
              </a:spcAft>
              <a:buSzPts val="1400"/>
              <a:buChar char="●"/>
            </a:pPr>
            <a:r>
              <a:rPr lang="en-GB"/>
              <a:t>Remember, if you have any doubts as to if something is legal or authorised, just don't do it until you are able to confirm you are allowed to.</a:t>
            </a:r>
            <a:br>
              <a:rPr lang="en-GB"/>
            </a:br>
            <a:endParaRPr/>
          </a:p>
          <a:p>
            <a:pPr indent="-317500" lvl="0" marL="457200" rtl="0" algn="l">
              <a:lnSpc>
                <a:spcPct val="115000"/>
              </a:lnSpc>
              <a:spcBef>
                <a:spcPts val="0"/>
              </a:spcBef>
              <a:spcAft>
                <a:spcPts val="0"/>
              </a:spcAft>
              <a:buSzPts val="1400"/>
              <a:buChar char="●"/>
            </a:pPr>
            <a:r>
              <a:rPr lang="en-GB"/>
              <a:t>Relevant UK Law: </a:t>
            </a:r>
            <a:r>
              <a:rPr lang="en-GB" u="sng">
                <a:solidFill>
                  <a:schemeClr val="accent5"/>
                </a:solidFill>
                <a:hlinkClick r:id="rId3">
                  <a:extLst>
                    <a:ext uri="{A12FA001-AC4F-418D-AE19-62706E023703}">
                      <ahyp:hlinkClr val="tx"/>
                    </a:ext>
                  </a:extLst>
                </a:hlinkClick>
              </a:rPr>
              <a:t>https://www.legislation.gov.uk/ukpga/1990/18/contents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400"/>
              <a:buNone/>
            </a:pPr>
            <a:r>
              <a:t/>
            </a:r>
            <a:endParaRPr/>
          </a:p>
        </p:txBody>
      </p:sp>
      <p:sp>
        <p:nvSpPr>
          <p:cNvPr id="63" name="Google Shape;63;p2"/>
          <p:cNvSpPr txBox="1"/>
          <p:nvPr>
            <p:ph type="title"/>
          </p:nvPr>
        </p:nvSpPr>
        <p:spPr>
          <a:xfrm>
            <a:off x="863250" y="95700"/>
            <a:ext cx="7417500" cy="5760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GB"/>
              <a:t>The Legal Bit</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g30b6e3d4fab_0_16"/>
          <p:cNvSpPr txBox="1"/>
          <p:nvPr>
            <p:ph idx="1" type="body"/>
          </p:nvPr>
        </p:nvSpPr>
        <p:spPr>
          <a:xfrm>
            <a:off x="5672975" y="1117250"/>
            <a:ext cx="3295800" cy="3416400"/>
          </a:xfrm>
          <a:prstGeom prst="rect">
            <a:avLst/>
          </a:prstGeom>
          <a:noFill/>
          <a:ln>
            <a:noFill/>
          </a:ln>
        </p:spPr>
        <p:txBody>
          <a:bodyPr anchorCtr="0" anchor="t" bIns="91425" lIns="91425" spcFirstLastPara="1" rIns="91425" wrap="square" tIns="91425">
            <a:noAutofit/>
          </a:bodyPr>
          <a:lstStyle/>
          <a:p>
            <a:pPr indent="0" lvl="0" marL="82550" rtl="0" algn="l">
              <a:lnSpc>
                <a:spcPct val="115000"/>
              </a:lnSpc>
              <a:spcBef>
                <a:spcPts val="0"/>
              </a:spcBef>
              <a:spcAft>
                <a:spcPts val="0"/>
              </a:spcAft>
              <a:buSzPts val="2300"/>
              <a:buNone/>
            </a:pPr>
            <a:r>
              <a:rPr lang="en-GB" sz="1600"/>
              <a:t>At the top is the hash, then the password it matches.</a:t>
            </a:r>
            <a:endParaRPr sz="1600"/>
          </a:p>
          <a:p>
            <a:pPr indent="0" lvl="0" marL="82550" rtl="0" algn="l">
              <a:lnSpc>
                <a:spcPct val="115000"/>
              </a:lnSpc>
              <a:spcBef>
                <a:spcPts val="0"/>
              </a:spcBef>
              <a:spcAft>
                <a:spcPts val="0"/>
              </a:spcAft>
              <a:buSzPts val="2300"/>
              <a:buNone/>
            </a:pPr>
            <a:r>
              <a:rPr lang="en-GB" sz="1600"/>
              <a:t>Status - cracked or running, show if its doing anything</a:t>
            </a:r>
            <a:endParaRPr sz="1600"/>
          </a:p>
          <a:p>
            <a:pPr indent="0" lvl="0" marL="82550" rtl="0" algn="l">
              <a:lnSpc>
                <a:spcPct val="115000"/>
              </a:lnSpc>
              <a:spcBef>
                <a:spcPts val="0"/>
              </a:spcBef>
              <a:spcAft>
                <a:spcPts val="0"/>
              </a:spcAft>
              <a:buSzPts val="2300"/>
              <a:buNone/>
            </a:pPr>
            <a:r>
              <a:rPr lang="en-GB" sz="1600"/>
              <a:t>Time.estimated - shows how long it may take - if this is greater than 20 mins then Crtl-C to stop hashcat, you have chosen an incorrect mode or attack method. </a:t>
            </a:r>
            <a:endParaRPr sz="1600"/>
          </a:p>
        </p:txBody>
      </p:sp>
      <p:sp>
        <p:nvSpPr>
          <p:cNvPr id="173" name="Google Shape;173;g30b6e3d4fab_0_16"/>
          <p:cNvSpPr txBox="1"/>
          <p:nvPr>
            <p:ph type="title"/>
          </p:nvPr>
        </p:nvSpPr>
        <p:spPr>
          <a:xfrm>
            <a:off x="863250" y="95700"/>
            <a:ext cx="7417500" cy="5760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GB"/>
              <a:t>Understanding hashcat</a:t>
            </a:r>
            <a:endParaRPr/>
          </a:p>
        </p:txBody>
      </p:sp>
      <p:pic>
        <p:nvPicPr>
          <p:cNvPr id="174" name="Google Shape;174;g30b6e3d4fab_0_16"/>
          <p:cNvPicPr preferRelativeResize="0"/>
          <p:nvPr/>
        </p:nvPicPr>
        <p:blipFill rotWithShape="1">
          <a:blip r:embed="rId3">
            <a:alphaModFix/>
          </a:blip>
          <a:srcRect b="0" l="0" r="0" t="0"/>
          <a:stretch/>
        </p:blipFill>
        <p:spPr>
          <a:xfrm>
            <a:off x="178500" y="936950"/>
            <a:ext cx="5494476" cy="32696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15"/>
          <p:cNvSpPr txBox="1"/>
          <p:nvPr>
            <p:ph type="title"/>
          </p:nvPr>
        </p:nvSpPr>
        <p:spPr>
          <a:xfrm>
            <a:off x="265500" y="238625"/>
            <a:ext cx="4115700" cy="24768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4200"/>
              <a:buNone/>
            </a:pPr>
            <a:r>
              <a:rPr lang="en-GB"/>
              <a:t>Upcoming Sessions</a:t>
            </a:r>
            <a:endParaRPr/>
          </a:p>
        </p:txBody>
      </p:sp>
      <p:sp>
        <p:nvSpPr>
          <p:cNvPr id="180" name="Google Shape;180;p15"/>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100"/>
              <a:buNone/>
            </a:pPr>
            <a:r>
              <a:rPr lang="en-GB"/>
              <a:t>What’s up next?</a:t>
            </a:r>
            <a:endParaRPr/>
          </a:p>
          <a:p>
            <a:pPr indent="0" lvl="0" marL="0" rtl="0" algn="ctr">
              <a:lnSpc>
                <a:spcPct val="100000"/>
              </a:lnSpc>
              <a:spcBef>
                <a:spcPts val="0"/>
              </a:spcBef>
              <a:spcAft>
                <a:spcPts val="0"/>
              </a:spcAft>
              <a:buSzPts val="2100"/>
              <a:buNone/>
            </a:pPr>
            <a:r>
              <a:rPr lang="en-GB" sz="1900">
                <a:solidFill>
                  <a:srgbClr val="09CECE"/>
                </a:solidFill>
              </a:rPr>
              <a:t>www.shefesh.com/sessions</a:t>
            </a:r>
            <a:endParaRPr sz="1900">
              <a:solidFill>
                <a:srgbClr val="09CECE"/>
              </a:solidFill>
            </a:endParaRPr>
          </a:p>
        </p:txBody>
      </p:sp>
      <p:sp>
        <p:nvSpPr>
          <p:cNvPr id="181" name="Google Shape;181;p15"/>
          <p:cNvSpPr txBox="1"/>
          <p:nvPr>
            <p:ph idx="2" type="body"/>
          </p:nvPr>
        </p:nvSpPr>
        <p:spPr>
          <a:xfrm>
            <a:off x="4947700" y="1726950"/>
            <a:ext cx="3837000" cy="1689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400"/>
              <a:buFont typeface="Arial"/>
              <a:buNone/>
            </a:pPr>
            <a:r>
              <a:rPr lang="en-GB"/>
              <a:t>28th October: Enumeration</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16"/>
          <p:cNvSpPr txBox="1"/>
          <p:nvPr>
            <p:ph type="title"/>
          </p:nvPr>
        </p:nvSpPr>
        <p:spPr>
          <a:xfrm>
            <a:off x="863250" y="95700"/>
            <a:ext cx="7417500" cy="5760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GB"/>
              <a:t>Any Questions?</a:t>
            </a:r>
            <a:endParaRPr/>
          </a:p>
        </p:txBody>
      </p:sp>
      <p:sp>
        <p:nvSpPr>
          <p:cNvPr id="187" name="Google Shape;187;p16"/>
          <p:cNvSpPr txBox="1"/>
          <p:nvPr/>
        </p:nvSpPr>
        <p:spPr>
          <a:xfrm>
            <a:off x="2740350" y="4208475"/>
            <a:ext cx="3663300" cy="5760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300"/>
              <a:buFont typeface="Arial"/>
              <a:buNone/>
            </a:pPr>
            <a:r>
              <a:rPr b="0" i="0" lang="en-GB" sz="2300" u="none" cap="none" strike="noStrike">
                <a:solidFill>
                  <a:srgbClr val="09CECE"/>
                </a:solidFill>
                <a:latin typeface="Roboto"/>
                <a:ea typeface="Roboto"/>
                <a:cs typeface="Roboto"/>
                <a:sym typeface="Roboto"/>
              </a:rPr>
              <a:t>www.shefesh.com</a:t>
            </a:r>
            <a:endParaRPr b="0" i="0" sz="2300" u="none" cap="none" strike="noStrike">
              <a:solidFill>
                <a:srgbClr val="09CECE"/>
              </a:solidFill>
              <a:latin typeface="Roboto"/>
              <a:ea typeface="Roboto"/>
              <a:cs typeface="Roboto"/>
              <a:sym typeface="Roboto"/>
            </a:endParaRPr>
          </a:p>
          <a:p>
            <a:pPr indent="0" lvl="0" marL="0" marR="0" rtl="0" algn="ctr">
              <a:lnSpc>
                <a:spcPct val="100000"/>
              </a:lnSpc>
              <a:spcBef>
                <a:spcPts val="0"/>
              </a:spcBef>
              <a:spcAft>
                <a:spcPts val="0"/>
              </a:spcAft>
              <a:buClr>
                <a:srgbClr val="000000"/>
              </a:buClr>
              <a:buSzPts val="1800"/>
              <a:buFont typeface="Arial"/>
              <a:buNone/>
            </a:pPr>
            <a:r>
              <a:rPr b="0" i="0" lang="en-GB" sz="1800" u="none" cap="none" strike="noStrike">
                <a:solidFill>
                  <a:schemeClr val="lt1"/>
                </a:solidFill>
                <a:latin typeface="Roboto"/>
                <a:ea typeface="Roboto"/>
                <a:cs typeface="Roboto"/>
                <a:sym typeface="Roboto"/>
              </a:rPr>
              <a:t>Thanks for coming!</a:t>
            </a:r>
            <a:endParaRPr b="0" i="0" sz="1800" u="none" cap="none" strike="noStrike">
              <a:solidFill>
                <a:schemeClr val="lt1"/>
              </a:solidFill>
              <a:latin typeface="Roboto"/>
              <a:ea typeface="Roboto"/>
              <a:cs typeface="Roboto"/>
              <a:sym typeface="Roboto"/>
            </a:endParaRPr>
          </a:p>
        </p:txBody>
      </p:sp>
      <p:pic>
        <p:nvPicPr>
          <p:cNvPr id="188" name="Google Shape;188;p16"/>
          <p:cNvPicPr preferRelativeResize="0"/>
          <p:nvPr/>
        </p:nvPicPr>
        <p:blipFill rotWithShape="1">
          <a:blip r:embed="rId3">
            <a:alphaModFix/>
          </a:blip>
          <a:srcRect b="0" l="0" r="0" t="0"/>
          <a:stretch/>
        </p:blipFill>
        <p:spPr>
          <a:xfrm>
            <a:off x="3225075" y="1285325"/>
            <a:ext cx="2693850" cy="269960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SzPts val="1400"/>
              <a:buChar char="●"/>
            </a:pPr>
            <a:r>
              <a:rPr lang="en-GB"/>
              <a:t>Before proceeding past this point you must read and agree to our Code of Conduct - this is a requirement from the University for us to operate as a society. </a:t>
            </a:r>
            <a:br>
              <a:rPr lang="en-GB"/>
            </a:br>
            <a:endParaRPr/>
          </a:p>
          <a:p>
            <a:pPr indent="-317500" lvl="0" marL="457200" rtl="0" algn="l">
              <a:lnSpc>
                <a:spcPct val="115000"/>
              </a:lnSpc>
              <a:spcBef>
                <a:spcPts val="0"/>
              </a:spcBef>
              <a:spcAft>
                <a:spcPts val="0"/>
              </a:spcAft>
              <a:buSzPts val="1400"/>
              <a:buChar char="●"/>
            </a:pPr>
            <a:r>
              <a:rPr lang="en-GB"/>
              <a:t>If you have any doubts or need anything clarified, please ask a member of the committee.</a:t>
            </a:r>
            <a:br>
              <a:rPr lang="en-GB"/>
            </a:br>
            <a:endParaRPr/>
          </a:p>
          <a:p>
            <a:pPr indent="-317500" lvl="0" marL="457200" rtl="0" algn="l">
              <a:lnSpc>
                <a:spcPct val="115000"/>
              </a:lnSpc>
              <a:spcBef>
                <a:spcPts val="0"/>
              </a:spcBef>
              <a:spcAft>
                <a:spcPts val="0"/>
              </a:spcAft>
              <a:buSzPts val="1400"/>
              <a:buChar char="●"/>
            </a:pPr>
            <a:r>
              <a:rPr lang="en-GB"/>
              <a:t>Breaching the Code of Conduct = immediate ejection and further consequences.</a:t>
            </a:r>
            <a:br>
              <a:rPr lang="en-GB"/>
            </a:br>
            <a:endParaRPr/>
          </a:p>
          <a:p>
            <a:pPr indent="-317500" lvl="0" marL="457200" rtl="0" algn="l">
              <a:lnSpc>
                <a:spcPct val="115000"/>
              </a:lnSpc>
              <a:spcBef>
                <a:spcPts val="0"/>
              </a:spcBef>
              <a:spcAft>
                <a:spcPts val="0"/>
              </a:spcAft>
              <a:buSzPts val="1400"/>
              <a:buChar char="●"/>
            </a:pPr>
            <a:r>
              <a:rPr lang="en-GB"/>
              <a:t>Code of Conduct can be found at </a:t>
            </a:r>
            <a:r>
              <a:rPr lang="en-GB">
                <a:solidFill>
                  <a:srgbClr val="09CECE"/>
                </a:solidFill>
              </a:rPr>
              <a:t>https://shefesh.com/conduct</a:t>
            </a:r>
            <a:endParaRPr>
              <a:solidFill>
                <a:srgbClr val="09CECE"/>
              </a:solidFill>
            </a:endParaRPr>
          </a:p>
          <a:p>
            <a:pPr indent="0" lvl="0" marL="0" rtl="0" algn="l">
              <a:lnSpc>
                <a:spcPct val="115000"/>
              </a:lnSpc>
              <a:spcBef>
                <a:spcPts val="1600"/>
              </a:spcBef>
              <a:spcAft>
                <a:spcPts val="1600"/>
              </a:spcAft>
              <a:buSzPts val="1400"/>
              <a:buNone/>
            </a:pPr>
            <a:r>
              <a:t/>
            </a:r>
            <a:endParaRPr/>
          </a:p>
        </p:txBody>
      </p:sp>
      <p:sp>
        <p:nvSpPr>
          <p:cNvPr id="69" name="Google Shape;69;p3"/>
          <p:cNvSpPr txBox="1"/>
          <p:nvPr>
            <p:ph type="title"/>
          </p:nvPr>
        </p:nvSpPr>
        <p:spPr>
          <a:xfrm>
            <a:off x="863250" y="95700"/>
            <a:ext cx="7417500" cy="5760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GB"/>
              <a:t>Code of Conduct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4"/>
          <p:cNvSpPr txBox="1"/>
          <p:nvPr>
            <p:ph idx="1" type="body"/>
          </p:nvPr>
        </p:nvSpPr>
        <p:spPr>
          <a:xfrm>
            <a:off x="311700" y="920127"/>
            <a:ext cx="8520600" cy="3416400"/>
          </a:xfrm>
          <a:prstGeom prst="rect">
            <a:avLst/>
          </a:prstGeom>
          <a:noFill/>
          <a:ln>
            <a:noFill/>
          </a:ln>
        </p:spPr>
        <p:txBody>
          <a:bodyPr anchorCtr="0" anchor="t" bIns="91425" lIns="91425" spcFirstLastPara="1" rIns="91425" wrap="square" tIns="91425">
            <a:noAutofit/>
          </a:bodyPr>
          <a:lstStyle/>
          <a:p>
            <a:pPr indent="0" lvl="0" marL="82550" rtl="0" algn="l">
              <a:lnSpc>
                <a:spcPct val="115000"/>
              </a:lnSpc>
              <a:spcBef>
                <a:spcPts val="0"/>
              </a:spcBef>
              <a:spcAft>
                <a:spcPts val="0"/>
              </a:spcAft>
              <a:buSzPts val="2300"/>
              <a:buNone/>
            </a:pPr>
            <a:r>
              <a:rPr lang="en-GB" sz="2300"/>
              <a:t>The password you provide is inputted into a hashing algorithm.</a:t>
            </a:r>
            <a:endParaRPr/>
          </a:p>
          <a:p>
            <a:pPr indent="0" lvl="0" marL="82550" rtl="0" algn="l">
              <a:lnSpc>
                <a:spcPct val="115000"/>
              </a:lnSpc>
              <a:spcBef>
                <a:spcPts val="0"/>
              </a:spcBef>
              <a:spcAft>
                <a:spcPts val="0"/>
              </a:spcAft>
              <a:buSzPts val="2300"/>
              <a:buNone/>
            </a:pPr>
            <a:r>
              <a:rPr lang="en-GB" sz="2300"/>
              <a:t>There are various hashing algorithms, for example, MD5</a:t>
            </a:r>
            <a:endParaRPr/>
          </a:p>
          <a:p>
            <a:pPr indent="0" lvl="0" marL="82550" rtl="0" algn="l">
              <a:lnSpc>
                <a:spcPct val="115000"/>
              </a:lnSpc>
              <a:spcBef>
                <a:spcPts val="0"/>
              </a:spcBef>
              <a:spcAft>
                <a:spcPts val="0"/>
              </a:spcAft>
              <a:buSzPts val="2300"/>
              <a:buNone/>
            </a:pPr>
            <a:r>
              <a:t/>
            </a:r>
            <a:endParaRPr sz="2300"/>
          </a:p>
          <a:p>
            <a:pPr indent="0" lvl="0" marL="82550" rtl="0" algn="l">
              <a:lnSpc>
                <a:spcPct val="115000"/>
              </a:lnSpc>
              <a:spcBef>
                <a:spcPts val="0"/>
              </a:spcBef>
              <a:spcAft>
                <a:spcPts val="0"/>
              </a:spcAft>
              <a:buSzPts val="2300"/>
              <a:buNone/>
            </a:pPr>
            <a:r>
              <a:rPr lang="en-GB" sz="2300"/>
              <a:t>The input of “frog” (the pre-image) to the MD5 algorithm produces this hash:</a:t>
            </a:r>
            <a:endParaRPr/>
          </a:p>
          <a:p>
            <a:pPr indent="0" lvl="0" marL="82550" rtl="0" algn="l">
              <a:lnSpc>
                <a:spcPct val="115000"/>
              </a:lnSpc>
              <a:spcBef>
                <a:spcPts val="0"/>
              </a:spcBef>
              <a:spcAft>
                <a:spcPts val="0"/>
              </a:spcAft>
              <a:buSzPts val="2300"/>
              <a:buNone/>
            </a:pPr>
            <a:r>
              <a:rPr lang="en-GB" sz="2300"/>
              <a:t>938c2cc0dcc05f2b68c4287040cfcf71</a:t>
            </a:r>
            <a:endParaRPr/>
          </a:p>
          <a:p>
            <a:pPr indent="0" lvl="0" marL="82550" rtl="0" algn="l">
              <a:lnSpc>
                <a:spcPct val="115000"/>
              </a:lnSpc>
              <a:spcBef>
                <a:spcPts val="0"/>
              </a:spcBef>
              <a:spcAft>
                <a:spcPts val="0"/>
              </a:spcAft>
              <a:buSzPts val="2300"/>
              <a:buNone/>
            </a:pPr>
            <a:r>
              <a:t/>
            </a:r>
            <a:endParaRPr sz="2300"/>
          </a:p>
          <a:p>
            <a:pPr indent="0" lvl="0" marL="82550" rtl="0" algn="l">
              <a:lnSpc>
                <a:spcPct val="115000"/>
              </a:lnSpc>
              <a:spcBef>
                <a:spcPts val="0"/>
              </a:spcBef>
              <a:spcAft>
                <a:spcPts val="0"/>
              </a:spcAft>
              <a:buSzPts val="2300"/>
              <a:buNone/>
            </a:pPr>
            <a:r>
              <a:rPr lang="en-GB" sz="2300"/>
              <a:t>The hash is then stored on a server.</a:t>
            </a:r>
            <a:endParaRPr/>
          </a:p>
          <a:p>
            <a:pPr indent="0" lvl="0" marL="82550" rtl="0" algn="l">
              <a:lnSpc>
                <a:spcPct val="115000"/>
              </a:lnSpc>
              <a:spcBef>
                <a:spcPts val="0"/>
              </a:spcBef>
              <a:spcAft>
                <a:spcPts val="0"/>
              </a:spcAft>
              <a:buSzPts val="2300"/>
              <a:buNone/>
            </a:pPr>
            <a:r>
              <a:rPr lang="en-GB" sz="2300"/>
              <a:t>When you type your password into a website, it is put through the same hash algorithm, then the hashes are compared.</a:t>
            </a:r>
            <a:endParaRPr/>
          </a:p>
          <a:p>
            <a:pPr indent="0" lvl="0" marL="82550" rtl="0" algn="l">
              <a:lnSpc>
                <a:spcPct val="115000"/>
              </a:lnSpc>
              <a:spcBef>
                <a:spcPts val="0"/>
              </a:spcBef>
              <a:spcAft>
                <a:spcPts val="0"/>
              </a:spcAft>
              <a:buSzPts val="2300"/>
              <a:buNone/>
            </a:pPr>
            <a:r>
              <a:t/>
            </a:r>
            <a:endParaRPr sz="2300"/>
          </a:p>
          <a:p>
            <a:pPr indent="0" lvl="0" marL="82550" rtl="0" algn="l">
              <a:lnSpc>
                <a:spcPct val="115000"/>
              </a:lnSpc>
              <a:spcBef>
                <a:spcPts val="0"/>
              </a:spcBef>
              <a:spcAft>
                <a:spcPts val="0"/>
              </a:spcAft>
              <a:buSzPts val="2300"/>
              <a:buNone/>
            </a:pPr>
            <a:r>
              <a:t/>
            </a:r>
            <a:endParaRPr sz="2300"/>
          </a:p>
          <a:p>
            <a:pPr indent="0" lvl="0" marL="82550" rtl="0" algn="l">
              <a:lnSpc>
                <a:spcPct val="115000"/>
              </a:lnSpc>
              <a:spcBef>
                <a:spcPts val="0"/>
              </a:spcBef>
              <a:spcAft>
                <a:spcPts val="0"/>
              </a:spcAft>
              <a:buSzPts val="2300"/>
              <a:buNone/>
            </a:pPr>
            <a:r>
              <a:t/>
            </a:r>
            <a:endParaRPr sz="2300"/>
          </a:p>
        </p:txBody>
      </p:sp>
      <p:sp>
        <p:nvSpPr>
          <p:cNvPr id="75" name="Google Shape;75;p4"/>
          <p:cNvSpPr txBox="1"/>
          <p:nvPr>
            <p:ph type="title"/>
          </p:nvPr>
        </p:nvSpPr>
        <p:spPr>
          <a:xfrm>
            <a:off x="863250" y="95700"/>
            <a:ext cx="7417500" cy="5760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GB"/>
              <a:t>How are passwords stored?</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82550" rtl="0" algn="l">
              <a:lnSpc>
                <a:spcPct val="115000"/>
              </a:lnSpc>
              <a:spcBef>
                <a:spcPts val="0"/>
              </a:spcBef>
              <a:spcAft>
                <a:spcPts val="0"/>
              </a:spcAft>
              <a:buSzPts val="2300"/>
              <a:buNone/>
            </a:pPr>
            <a:r>
              <a:rPr lang="en-GB" sz="2300"/>
              <a:t>Mostly, one unique input = one unique fixed-length output</a:t>
            </a:r>
            <a:endParaRPr/>
          </a:p>
          <a:p>
            <a:pPr indent="0" lvl="0" marL="82550" rtl="0" algn="l">
              <a:lnSpc>
                <a:spcPct val="115000"/>
              </a:lnSpc>
              <a:spcBef>
                <a:spcPts val="0"/>
              </a:spcBef>
              <a:spcAft>
                <a:spcPts val="0"/>
              </a:spcAft>
              <a:buSzPts val="2300"/>
              <a:buNone/>
            </a:pPr>
            <a:r>
              <a:rPr lang="en-GB" sz="2300"/>
              <a:t>Frog will always hash to 938c2cc0dcc05f2b68c4287040cfcf71</a:t>
            </a:r>
            <a:endParaRPr/>
          </a:p>
          <a:p>
            <a:pPr indent="0" lvl="0" marL="82550" rtl="0" algn="l">
              <a:lnSpc>
                <a:spcPct val="115000"/>
              </a:lnSpc>
              <a:spcBef>
                <a:spcPts val="0"/>
              </a:spcBef>
              <a:spcAft>
                <a:spcPts val="0"/>
              </a:spcAft>
              <a:buSzPts val="2300"/>
              <a:buNone/>
            </a:pPr>
            <a:r>
              <a:rPr lang="en-GB" sz="2300"/>
              <a:t>when using the MD5 algorithm.</a:t>
            </a:r>
            <a:endParaRPr/>
          </a:p>
          <a:p>
            <a:pPr indent="0" lvl="0" marL="82550" rtl="0" algn="l">
              <a:lnSpc>
                <a:spcPct val="115000"/>
              </a:lnSpc>
              <a:spcBef>
                <a:spcPts val="0"/>
              </a:spcBef>
              <a:spcAft>
                <a:spcPts val="0"/>
              </a:spcAft>
              <a:buSzPts val="2300"/>
              <a:buNone/>
            </a:pPr>
            <a:r>
              <a:t/>
            </a:r>
            <a:endParaRPr sz="2300"/>
          </a:p>
          <a:p>
            <a:pPr indent="0" lvl="0" marL="82550" rtl="0" algn="l">
              <a:lnSpc>
                <a:spcPct val="115000"/>
              </a:lnSpc>
              <a:spcBef>
                <a:spcPts val="0"/>
              </a:spcBef>
              <a:spcAft>
                <a:spcPts val="0"/>
              </a:spcAft>
              <a:buSzPts val="2300"/>
              <a:buNone/>
            </a:pPr>
            <a:r>
              <a:rPr lang="en-GB" sz="2300"/>
              <a:t>The pre-image cannot </a:t>
            </a:r>
            <a:r>
              <a:rPr i="1" lang="en-GB" sz="2300"/>
              <a:t>feasibly </a:t>
            </a:r>
            <a:r>
              <a:rPr lang="en-GB" sz="2300"/>
              <a:t>be worked out from the output of the algorithm. This is called the pre-image resistance strength.</a:t>
            </a:r>
            <a:endParaRPr/>
          </a:p>
          <a:p>
            <a:pPr indent="0" lvl="0" marL="82550" rtl="0" algn="l">
              <a:lnSpc>
                <a:spcPct val="115000"/>
              </a:lnSpc>
              <a:spcBef>
                <a:spcPts val="0"/>
              </a:spcBef>
              <a:spcAft>
                <a:spcPts val="0"/>
              </a:spcAft>
              <a:buSzPts val="2300"/>
              <a:buNone/>
            </a:pPr>
            <a:r>
              <a:t/>
            </a:r>
            <a:endParaRPr sz="2300"/>
          </a:p>
          <a:p>
            <a:pPr indent="0" lvl="0" marL="82550" rtl="0" algn="l">
              <a:lnSpc>
                <a:spcPct val="115000"/>
              </a:lnSpc>
              <a:spcBef>
                <a:spcPts val="0"/>
              </a:spcBef>
              <a:spcAft>
                <a:spcPts val="0"/>
              </a:spcAft>
              <a:buSzPts val="2300"/>
              <a:buNone/>
            </a:pPr>
            <a:r>
              <a:rPr lang="en-GB" sz="2300"/>
              <a:t>Forget password cannot show you your password</a:t>
            </a:r>
            <a:endParaRPr sz="2300"/>
          </a:p>
          <a:p>
            <a:pPr indent="0" lvl="0" marL="82550" rtl="0" algn="l">
              <a:lnSpc>
                <a:spcPct val="115000"/>
              </a:lnSpc>
              <a:spcBef>
                <a:spcPts val="0"/>
              </a:spcBef>
              <a:spcAft>
                <a:spcPts val="0"/>
              </a:spcAft>
              <a:buSzPts val="2300"/>
              <a:buNone/>
            </a:pPr>
            <a:r>
              <a:t/>
            </a:r>
            <a:endParaRPr sz="2300"/>
          </a:p>
        </p:txBody>
      </p:sp>
      <p:sp>
        <p:nvSpPr>
          <p:cNvPr id="81" name="Google Shape;81;p5"/>
          <p:cNvSpPr txBox="1"/>
          <p:nvPr>
            <p:ph type="title"/>
          </p:nvPr>
        </p:nvSpPr>
        <p:spPr>
          <a:xfrm>
            <a:off x="863250" y="95700"/>
            <a:ext cx="7417500" cy="5760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GB"/>
              <a:t>What makes hashing secure?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6"/>
          <p:cNvSpPr txBox="1"/>
          <p:nvPr>
            <p:ph idx="1" type="body"/>
          </p:nvPr>
        </p:nvSpPr>
        <p:spPr>
          <a:xfrm>
            <a:off x="244575" y="2998925"/>
            <a:ext cx="8520600" cy="1761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2300"/>
              <a:buNone/>
            </a:pPr>
            <a:r>
              <a:rPr lang="en-GB" sz="2300"/>
              <a:t>Brute force attack:</a:t>
            </a:r>
            <a:endParaRPr/>
          </a:p>
          <a:p>
            <a:pPr indent="-374650" lvl="0" marL="457200" rtl="0" algn="l">
              <a:lnSpc>
                <a:spcPct val="115000"/>
              </a:lnSpc>
              <a:spcBef>
                <a:spcPts val="0"/>
              </a:spcBef>
              <a:spcAft>
                <a:spcPts val="0"/>
              </a:spcAft>
              <a:buSzPts val="2300"/>
              <a:buChar char="●"/>
            </a:pPr>
            <a:r>
              <a:rPr lang="en-GB" sz="2300"/>
              <a:t>You could try many common passwords to see if any work. This is a valid attack method due to human error/complacency. </a:t>
            </a:r>
            <a:endParaRPr/>
          </a:p>
          <a:p>
            <a:pPr indent="0" lvl="0" marL="82550" rtl="0" algn="l">
              <a:lnSpc>
                <a:spcPct val="115000"/>
              </a:lnSpc>
              <a:spcBef>
                <a:spcPts val="0"/>
              </a:spcBef>
              <a:spcAft>
                <a:spcPts val="0"/>
              </a:spcAft>
              <a:buSzPts val="2300"/>
              <a:buNone/>
            </a:pPr>
            <a:r>
              <a:t/>
            </a:r>
            <a:endParaRPr sz="2300"/>
          </a:p>
          <a:p>
            <a:pPr indent="0" lvl="0" marL="82550" rtl="0" algn="l">
              <a:lnSpc>
                <a:spcPct val="115000"/>
              </a:lnSpc>
              <a:spcBef>
                <a:spcPts val="0"/>
              </a:spcBef>
              <a:spcAft>
                <a:spcPts val="0"/>
              </a:spcAft>
              <a:buSzPts val="2300"/>
              <a:buNone/>
            </a:pPr>
            <a:r>
              <a:t/>
            </a:r>
            <a:endParaRPr sz="2300"/>
          </a:p>
        </p:txBody>
      </p:sp>
      <p:sp>
        <p:nvSpPr>
          <p:cNvPr id="87" name="Google Shape;87;p6"/>
          <p:cNvSpPr txBox="1"/>
          <p:nvPr>
            <p:ph type="title"/>
          </p:nvPr>
        </p:nvSpPr>
        <p:spPr>
          <a:xfrm>
            <a:off x="863250" y="95700"/>
            <a:ext cx="7417500" cy="5760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GB"/>
              <a:t>Potential Issues with Hashing</a:t>
            </a:r>
            <a:endParaRPr/>
          </a:p>
        </p:txBody>
      </p:sp>
      <p:sp>
        <p:nvSpPr>
          <p:cNvPr id="88" name="Google Shape;88;p6"/>
          <p:cNvSpPr txBox="1"/>
          <p:nvPr/>
        </p:nvSpPr>
        <p:spPr>
          <a:xfrm>
            <a:off x="2233575" y="998825"/>
            <a:ext cx="4687200" cy="5349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Roboto"/>
              <a:ea typeface="Roboto"/>
              <a:cs typeface="Roboto"/>
              <a:sym typeface="Roboto"/>
            </a:endParaRPr>
          </a:p>
        </p:txBody>
      </p:sp>
      <p:sp>
        <p:nvSpPr>
          <p:cNvPr id="89" name="Google Shape;89;p6"/>
          <p:cNvSpPr txBox="1"/>
          <p:nvPr/>
        </p:nvSpPr>
        <p:spPr>
          <a:xfrm>
            <a:off x="311700" y="896575"/>
            <a:ext cx="7968900" cy="2407800"/>
          </a:xfrm>
          <a:prstGeom prst="rect">
            <a:avLst/>
          </a:prstGeom>
          <a:noFill/>
          <a:ln>
            <a:noFill/>
          </a:ln>
        </p:spPr>
        <p:txBody>
          <a:bodyPr anchorCtr="0" anchor="t" bIns="91425" lIns="91425" spcFirstLastPara="1" rIns="91425" wrap="square" tIns="91425">
            <a:noAutofit/>
          </a:bodyPr>
          <a:lstStyle/>
          <a:p>
            <a:pPr indent="0" lvl="0" marL="82550" marR="0" rtl="0" algn="l">
              <a:lnSpc>
                <a:spcPct val="115000"/>
              </a:lnSpc>
              <a:spcBef>
                <a:spcPts val="0"/>
              </a:spcBef>
              <a:spcAft>
                <a:spcPts val="0"/>
              </a:spcAft>
              <a:buClr>
                <a:schemeClr val="dk1"/>
              </a:buClr>
              <a:buSzPts val="2300"/>
              <a:buFont typeface="Arial"/>
              <a:buNone/>
            </a:pPr>
            <a:r>
              <a:rPr b="0" i="0" lang="en-GB" sz="2300" u="none" cap="none" strike="noStrike">
                <a:solidFill>
                  <a:schemeClr val="lt1"/>
                </a:solidFill>
                <a:latin typeface="Roboto"/>
                <a:ea typeface="Roboto"/>
                <a:cs typeface="Roboto"/>
                <a:sym typeface="Roboto"/>
              </a:rPr>
              <a:t>Collisions:</a:t>
            </a:r>
            <a:endParaRPr b="0" i="0" sz="1400" u="none" cap="none" strike="noStrike">
              <a:solidFill>
                <a:schemeClr val="lt1"/>
              </a:solidFill>
              <a:latin typeface="Roboto"/>
              <a:ea typeface="Roboto"/>
              <a:cs typeface="Roboto"/>
              <a:sym typeface="Roboto"/>
            </a:endParaRPr>
          </a:p>
          <a:p>
            <a:pPr indent="-374650" lvl="0" marL="457200" marR="0" rtl="0" algn="l">
              <a:lnSpc>
                <a:spcPct val="115000"/>
              </a:lnSpc>
              <a:spcBef>
                <a:spcPts val="0"/>
              </a:spcBef>
              <a:spcAft>
                <a:spcPts val="0"/>
              </a:spcAft>
              <a:buClr>
                <a:schemeClr val="lt1"/>
              </a:buClr>
              <a:buSzPts val="2300"/>
              <a:buFont typeface="Roboto"/>
              <a:buChar char="●"/>
            </a:pPr>
            <a:r>
              <a:rPr b="0" i="0" lang="en-GB" sz="2300" u="none" cap="none" strike="noStrike">
                <a:solidFill>
                  <a:schemeClr val="lt1"/>
                </a:solidFill>
                <a:latin typeface="Roboto"/>
                <a:ea typeface="Roboto"/>
                <a:cs typeface="Roboto"/>
                <a:sym typeface="Roboto"/>
              </a:rPr>
              <a:t>where two pre-images (inputs) match to the same image(output)</a:t>
            </a:r>
            <a:endParaRPr b="0" i="0" sz="1400" u="none" cap="none" strike="noStrike">
              <a:solidFill>
                <a:schemeClr val="lt1"/>
              </a:solidFill>
              <a:latin typeface="Roboto"/>
              <a:ea typeface="Roboto"/>
              <a:cs typeface="Roboto"/>
              <a:sym typeface="Roboto"/>
            </a:endParaRPr>
          </a:p>
          <a:p>
            <a:pPr indent="-374650" lvl="0" marL="457200" marR="0" rtl="0" algn="l">
              <a:lnSpc>
                <a:spcPct val="115000"/>
              </a:lnSpc>
              <a:spcBef>
                <a:spcPts val="0"/>
              </a:spcBef>
              <a:spcAft>
                <a:spcPts val="0"/>
              </a:spcAft>
              <a:buClr>
                <a:schemeClr val="lt1"/>
              </a:buClr>
              <a:buSzPts val="2300"/>
              <a:buFont typeface="Roboto"/>
              <a:buChar char="●"/>
            </a:pPr>
            <a:r>
              <a:rPr b="0" i="0" lang="en-GB" sz="2300" u="none" cap="none" strike="noStrike">
                <a:solidFill>
                  <a:schemeClr val="lt1"/>
                </a:solidFill>
                <a:latin typeface="Roboto"/>
                <a:ea typeface="Roboto"/>
                <a:cs typeface="Roboto"/>
                <a:sym typeface="Roboto"/>
              </a:rPr>
              <a:t>MD5 is prone to collisions and is the main reason why it is no longer used.</a:t>
            </a:r>
            <a:endParaRPr b="0" i="0" sz="1400" u="none" cap="none" strike="noStrike">
              <a:solidFill>
                <a:schemeClr val="lt1"/>
              </a:solidFill>
              <a:latin typeface="Roboto"/>
              <a:ea typeface="Roboto"/>
              <a:cs typeface="Roboto"/>
              <a:sym typeface="Roboto"/>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342900" lvl="0" marL="425450" rtl="0" algn="l">
              <a:lnSpc>
                <a:spcPct val="115000"/>
              </a:lnSpc>
              <a:spcBef>
                <a:spcPts val="0"/>
              </a:spcBef>
              <a:spcAft>
                <a:spcPts val="0"/>
              </a:spcAft>
              <a:buSzPts val="2300"/>
              <a:buChar char="●"/>
            </a:pPr>
            <a:r>
              <a:rPr lang="en-GB" sz="2300">
                <a:solidFill>
                  <a:srgbClr val="09CECE"/>
                </a:solidFill>
              </a:rPr>
              <a:t>Brute force</a:t>
            </a:r>
            <a:r>
              <a:rPr lang="en-GB" sz="2300"/>
              <a:t> – run all possible combinations</a:t>
            </a:r>
            <a:endParaRPr/>
          </a:p>
          <a:p>
            <a:pPr indent="-342900" lvl="0" marL="425450" rtl="0" algn="l">
              <a:lnSpc>
                <a:spcPct val="115000"/>
              </a:lnSpc>
              <a:spcBef>
                <a:spcPts val="0"/>
              </a:spcBef>
              <a:spcAft>
                <a:spcPts val="0"/>
              </a:spcAft>
              <a:buSzPts val="2300"/>
              <a:buChar char="●"/>
            </a:pPr>
            <a:r>
              <a:rPr lang="en-GB" sz="2300">
                <a:solidFill>
                  <a:srgbClr val="09CECE"/>
                </a:solidFill>
              </a:rPr>
              <a:t>Dictionary attacks</a:t>
            </a:r>
            <a:r>
              <a:rPr lang="en-GB" sz="2300"/>
              <a:t> – run all common combinations</a:t>
            </a:r>
            <a:endParaRPr/>
          </a:p>
          <a:p>
            <a:pPr indent="-342900" lvl="0" marL="425450" rtl="0" algn="l">
              <a:lnSpc>
                <a:spcPct val="115000"/>
              </a:lnSpc>
              <a:spcBef>
                <a:spcPts val="0"/>
              </a:spcBef>
              <a:spcAft>
                <a:spcPts val="0"/>
              </a:spcAft>
              <a:buSzPts val="2300"/>
              <a:buChar char="●"/>
            </a:pPr>
            <a:r>
              <a:rPr lang="en-GB" sz="2300">
                <a:solidFill>
                  <a:srgbClr val="09CECE"/>
                </a:solidFill>
              </a:rPr>
              <a:t>Hash Table</a:t>
            </a:r>
            <a:r>
              <a:rPr lang="en-GB" sz="2300"/>
              <a:t> – key-value pairs for passwords and their associated hash, for a particular hashing algorithm</a:t>
            </a:r>
            <a:endParaRPr/>
          </a:p>
          <a:p>
            <a:pPr indent="-342900" lvl="0" marL="425450" rtl="0" algn="l">
              <a:lnSpc>
                <a:spcPct val="115000"/>
              </a:lnSpc>
              <a:spcBef>
                <a:spcPts val="0"/>
              </a:spcBef>
              <a:spcAft>
                <a:spcPts val="0"/>
              </a:spcAft>
              <a:buSzPts val="2300"/>
              <a:buChar char="●"/>
            </a:pPr>
            <a:r>
              <a:rPr lang="en-GB" sz="2300">
                <a:solidFill>
                  <a:srgbClr val="09CECE"/>
                </a:solidFill>
              </a:rPr>
              <a:t>Rainbow table</a:t>
            </a:r>
            <a:r>
              <a:rPr lang="en-GB" sz="2300"/>
              <a:t> – in the end a slower version of a hash table, but significantly less storage space requirements</a:t>
            </a:r>
            <a:endParaRPr/>
          </a:p>
          <a:p>
            <a:pPr indent="0" lvl="0" marL="82550" rtl="0" algn="l">
              <a:lnSpc>
                <a:spcPct val="115000"/>
              </a:lnSpc>
              <a:spcBef>
                <a:spcPts val="0"/>
              </a:spcBef>
              <a:spcAft>
                <a:spcPts val="0"/>
              </a:spcAft>
              <a:buSzPts val="2300"/>
              <a:buNone/>
            </a:pPr>
            <a:r>
              <a:rPr lang="en-GB" sz="1600"/>
              <a:t>(want to know more? This is a good starting point: </a:t>
            </a:r>
            <a:r>
              <a:rPr lang="en-GB" sz="1600" u="sng">
                <a:solidFill>
                  <a:schemeClr val="hlink"/>
                </a:solidFill>
                <a:hlinkClick r:id="rId3"/>
              </a:rPr>
              <a:t>https://security.stackexchange.com/questions/92865/what-is-the-difference-between-a-hash-table-and-a-rainbow-table-and-how-are-the</a:t>
            </a:r>
            <a:r>
              <a:rPr lang="en-GB" sz="1600"/>
              <a:t> )</a:t>
            </a:r>
            <a:endParaRPr/>
          </a:p>
          <a:p>
            <a:pPr indent="-196850" lvl="0" marL="425450" rtl="0" algn="l">
              <a:lnSpc>
                <a:spcPct val="115000"/>
              </a:lnSpc>
              <a:spcBef>
                <a:spcPts val="0"/>
              </a:spcBef>
              <a:spcAft>
                <a:spcPts val="0"/>
              </a:spcAft>
              <a:buSzPts val="2300"/>
              <a:buNone/>
            </a:pPr>
            <a:r>
              <a:t/>
            </a:r>
            <a:endParaRPr sz="2300"/>
          </a:p>
          <a:p>
            <a:pPr indent="0" lvl="0" marL="82550" rtl="0" algn="l">
              <a:lnSpc>
                <a:spcPct val="115000"/>
              </a:lnSpc>
              <a:spcBef>
                <a:spcPts val="0"/>
              </a:spcBef>
              <a:spcAft>
                <a:spcPts val="0"/>
              </a:spcAft>
              <a:buSzPts val="2300"/>
              <a:buNone/>
            </a:pPr>
            <a:r>
              <a:t/>
            </a:r>
            <a:endParaRPr sz="2300"/>
          </a:p>
        </p:txBody>
      </p:sp>
      <p:sp>
        <p:nvSpPr>
          <p:cNvPr id="95" name="Google Shape;95;p7"/>
          <p:cNvSpPr txBox="1"/>
          <p:nvPr>
            <p:ph type="title"/>
          </p:nvPr>
        </p:nvSpPr>
        <p:spPr>
          <a:xfrm>
            <a:off x="863250" y="95700"/>
            <a:ext cx="7417500" cy="5760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GB"/>
              <a:t>Cracking a Hash</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g30b6e3d4fab_0_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82550" rtl="0" algn="l">
              <a:lnSpc>
                <a:spcPct val="115000"/>
              </a:lnSpc>
              <a:spcBef>
                <a:spcPts val="0"/>
              </a:spcBef>
              <a:spcAft>
                <a:spcPts val="0"/>
              </a:spcAft>
              <a:buSzPts val="2300"/>
              <a:buNone/>
            </a:pPr>
            <a:r>
              <a:rPr lang="en-GB" sz="2300"/>
              <a:t>Hashcat is a password cracker. The command below will crack a hash.</a:t>
            </a:r>
            <a:endParaRPr/>
          </a:p>
          <a:p>
            <a:pPr indent="0" lvl="0" marL="82550" rtl="0" algn="l">
              <a:lnSpc>
                <a:spcPct val="115000"/>
              </a:lnSpc>
              <a:spcBef>
                <a:spcPts val="0"/>
              </a:spcBef>
              <a:spcAft>
                <a:spcPts val="0"/>
              </a:spcAft>
              <a:buSzPts val="2300"/>
              <a:buNone/>
            </a:pPr>
            <a:r>
              <a:t/>
            </a:r>
            <a:endParaRPr sz="2300"/>
          </a:p>
          <a:p>
            <a:pPr indent="0" lvl="0" marL="82550" rtl="0" algn="l">
              <a:lnSpc>
                <a:spcPct val="115000"/>
              </a:lnSpc>
              <a:spcBef>
                <a:spcPts val="0"/>
              </a:spcBef>
              <a:spcAft>
                <a:spcPts val="0"/>
              </a:spcAft>
              <a:buSzPts val="2300"/>
              <a:buNone/>
            </a:pPr>
            <a:r>
              <a:rPr lang="en-GB" sz="1600"/>
              <a:t>hashcat -m 0 -a 0 &lt;your hash&gt; /usr/share/wordlists/rockyou.txt</a:t>
            </a:r>
            <a:endParaRPr/>
          </a:p>
          <a:p>
            <a:pPr indent="0" lvl="0" marL="82550" rtl="0" algn="l">
              <a:lnSpc>
                <a:spcPct val="115000"/>
              </a:lnSpc>
              <a:spcBef>
                <a:spcPts val="0"/>
              </a:spcBef>
              <a:spcAft>
                <a:spcPts val="0"/>
              </a:spcAft>
              <a:buSzPts val="2300"/>
              <a:buNone/>
            </a:pPr>
            <a:r>
              <a:t/>
            </a:r>
            <a:endParaRPr sz="1600"/>
          </a:p>
          <a:p>
            <a:pPr indent="0" lvl="0" marL="82550" rtl="0" algn="l">
              <a:lnSpc>
                <a:spcPct val="115000"/>
              </a:lnSpc>
              <a:spcBef>
                <a:spcPts val="0"/>
              </a:spcBef>
              <a:spcAft>
                <a:spcPts val="0"/>
              </a:spcAft>
              <a:buSzPts val="2300"/>
              <a:buNone/>
            </a:pPr>
            <a:r>
              <a:rPr lang="en-GB" sz="1600"/>
              <a:t>hashcat – the main command for running hashcat</a:t>
            </a:r>
            <a:endParaRPr sz="1600"/>
          </a:p>
          <a:p>
            <a:pPr indent="0" lvl="0" marL="82550" rtl="0" algn="l">
              <a:lnSpc>
                <a:spcPct val="115000"/>
              </a:lnSpc>
              <a:spcBef>
                <a:spcPts val="0"/>
              </a:spcBef>
              <a:spcAft>
                <a:spcPts val="0"/>
              </a:spcAft>
              <a:buSzPts val="2300"/>
              <a:buNone/>
            </a:pPr>
            <a:r>
              <a:rPr lang="en-GB" sz="1600"/>
              <a:t>-m 0 – the ‘-m’ denotes the hash algorithm, 0 is evaluated to be MD5</a:t>
            </a:r>
            <a:endParaRPr/>
          </a:p>
          <a:p>
            <a:pPr indent="0" lvl="0" marL="82550" rtl="0" algn="l">
              <a:lnSpc>
                <a:spcPct val="115000"/>
              </a:lnSpc>
              <a:spcBef>
                <a:spcPts val="0"/>
              </a:spcBef>
              <a:spcAft>
                <a:spcPts val="0"/>
              </a:spcAft>
              <a:buSzPts val="2300"/>
              <a:buNone/>
            </a:pPr>
            <a:r>
              <a:rPr lang="en-GB" sz="1600"/>
              <a:t>-a 0 – the ‘-a’ denotes the type of attack, 0 is evaluated to be a dictionary attack</a:t>
            </a:r>
            <a:endParaRPr/>
          </a:p>
          <a:p>
            <a:pPr indent="0" lvl="0" marL="82550" rtl="0" algn="l">
              <a:lnSpc>
                <a:spcPct val="115000"/>
              </a:lnSpc>
              <a:spcBef>
                <a:spcPts val="0"/>
              </a:spcBef>
              <a:spcAft>
                <a:spcPts val="0"/>
              </a:spcAft>
              <a:buSzPts val="2300"/>
              <a:buNone/>
            </a:pPr>
            <a:r>
              <a:rPr lang="en-GB" sz="1600"/>
              <a:t>&lt;your hash&gt; -- the hash that you want to crack</a:t>
            </a:r>
            <a:endParaRPr/>
          </a:p>
          <a:p>
            <a:pPr indent="0" lvl="0" marL="82550" rtl="0" algn="l">
              <a:lnSpc>
                <a:spcPct val="115000"/>
              </a:lnSpc>
              <a:spcBef>
                <a:spcPts val="0"/>
              </a:spcBef>
              <a:spcAft>
                <a:spcPts val="0"/>
              </a:spcAft>
              <a:buSzPts val="2300"/>
              <a:buNone/>
            </a:pPr>
            <a:r>
              <a:rPr lang="en-GB" sz="1600"/>
              <a:t>/usr/share/wordlists/rockyou.txt – the absolute path for the dictionary that is pre-installed on many linux distros. </a:t>
            </a:r>
            <a:endParaRPr/>
          </a:p>
          <a:p>
            <a:pPr indent="0" lvl="0" marL="82550" rtl="0" algn="l">
              <a:lnSpc>
                <a:spcPct val="115000"/>
              </a:lnSpc>
              <a:spcBef>
                <a:spcPts val="0"/>
              </a:spcBef>
              <a:spcAft>
                <a:spcPts val="0"/>
              </a:spcAft>
              <a:buSzPts val="2300"/>
              <a:buNone/>
            </a:pPr>
            <a:r>
              <a:t/>
            </a:r>
            <a:endParaRPr sz="1600"/>
          </a:p>
          <a:p>
            <a:pPr indent="0" lvl="0" marL="82550" rtl="0" algn="l">
              <a:lnSpc>
                <a:spcPct val="115000"/>
              </a:lnSpc>
              <a:spcBef>
                <a:spcPts val="0"/>
              </a:spcBef>
              <a:spcAft>
                <a:spcPts val="0"/>
              </a:spcAft>
              <a:buSzPts val="2300"/>
              <a:buNone/>
            </a:pPr>
            <a:r>
              <a:t/>
            </a:r>
            <a:endParaRPr sz="2300"/>
          </a:p>
          <a:p>
            <a:pPr indent="0" lvl="0" marL="82550" rtl="0" algn="l">
              <a:lnSpc>
                <a:spcPct val="115000"/>
              </a:lnSpc>
              <a:spcBef>
                <a:spcPts val="0"/>
              </a:spcBef>
              <a:spcAft>
                <a:spcPts val="0"/>
              </a:spcAft>
              <a:buSzPts val="2300"/>
              <a:buNone/>
            </a:pPr>
            <a:r>
              <a:t/>
            </a:r>
            <a:endParaRPr sz="2300"/>
          </a:p>
        </p:txBody>
      </p:sp>
      <p:sp>
        <p:nvSpPr>
          <p:cNvPr id="101" name="Google Shape;101;g30b6e3d4fab_0_5"/>
          <p:cNvSpPr txBox="1"/>
          <p:nvPr>
            <p:ph type="title"/>
          </p:nvPr>
        </p:nvSpPr>
        <p:spPr>
          <a:xfrm>
            <a:off x="863250" y="95700"/>
            <a:ext cx="7417500" cy="5760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GB"/>
              <a:t>Cracking in Practice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4"/>
          <p:cNvSpPr txBox="1"/>
          <p:nvPr>
            <p:ph idx="1" type="body"/>
          </p:nvPr>
        </p:nvSpPr>
        <p:spPr>
          <a:xfrm>
            <a:off x="311700" y="863550"/>
            <a:ext cx="8520600" cy="3416400"/>
          </a:xfrm>
          <a:prstGeom prst="rect">
            <a:avLst/>
          </a:prstGeom>
          <a:noFill/>
          <a:ln>
            <a:noFill/>
          </a:ln>
        </p:spPr>
        <p:txBody>
          <a:bodyPr anchorCtr="0" anchor="t" bIns="91425" lIns="91425" spcFirstLastPara="1" rIns="91425" wrap="square" tIns="91425">
            <a:noAutofit/>
          </a:bodyPr>
          <a:lstStyle/>
          <a:p>
            <a:pPr indent="0" lvl="0" marL="82550" rtl="0" algn="l">
              <a:lnSpc>
                <a:spcPct val="115000"/>
              </a:lnSpc>
              <a:spcBef>
                <a:spcPts val="0"/>
              </a:spcBef>
              <a:spcAft>
                <a:spcPts val="0"/>
              </a:spcAft>
              <a:buSzPts val="2300"/>
              <a:buNone/>
            </a:pPr>
            <a:r>
              <a:rPr lang="en-GB" sz="2300"/>
              <a:t>Cracking is most easily done on Linux, as hashcat and rockyou.txt are already installed.</a:t>
            </a:r>
            <a:endParaRPr/>
          </a:p>
          <a:p>
            <a:pPr indent="0" lvl="0" marL="82550" rtl="0" algn="l">
              <a:lnSpc>
                <a:spcPct val="115000"/>
              </a:lnSpc>
              <a:spcBef>
                <a:spcPts val="0"/>
              </a:spcBef>
              <a:spcAft>
                <a:spcPts val="0"/>
              </a:spcAft>
              <a:buSzPts val="2300"/>
              <a:buNone/>
            </a:pPr>
            <a:r>
              <a:rPr lang="en-GB" sz="2300"/>
              <a:t>With that in mind, </a:t>
            </a:r>
            <a:endParaRPr/>
          </a:p>
          <a:p>
            <a:pPr indent="0" lvl="0" marL="82550" rtl="0" algn="l">
              <a:lnSpc>
                <a:spcPct val="115000"/>
              </a:lnSpc>
              <a:spcBef>
                <a:spcPts val="0"/>
              </a:spcBef>
              <a:spcAft>
                <a:spcPts val="0"/>
              </a:spcAft>
              <a:buSzPts val="2300"/>
              <a:buNone/>
            </a:pPr>
            <a:r>
              <a:rPr lang="en-GB" sz="2300" u="sng">
                <a:solidFill>
                  <a:schemeClr val="hlink"/>
                </a:solidFill>
                <a:hlinkClick r:id="rId3"/>
              </a:rPr>
              <a:t>https://tryhackme.com/r/room/crackthehash</a:t>
            </a:r>
            <a:r>
              <a:rPr lang="en-GB" sz="2300"/>
              <a:t> </a:t>
            </a:r>
            <a:endParaRPr/>
          </a:p>
          <a:p>
            <a:pPr indent="0" lvl="0" marL="82550" rtl="0" algn="l">
              <a:lnSpc>
                <a:spcPct val="115000"/>
              </a:lnSpc>
              <a:spcBef>
                <a:spcPts val="0"/>
              </a:spcBef>
              <a:spcAft>
                <a:spcPts val="0"/>
              </a:spcAft>
              <a:buSzPts val="2300"/>
              <a:buNone/>
            </a:pPr>
            <a:r>
              <a:rPr lang="en-GB" sz="2300"/>
              <a:t>Try hack me uses a virtual box that runs the Ubuntu distro of linux</a:t>
            </a:r>
            <a:endParaRPr sz="2300"/>
          </a:p>
          <a:p>
            <a:pPr indent="0" lvl="0" marL="82550" rtl="0" algn="l">
              <a:lnSpc>
                <a:spcPct val="115000"/>
              </a:lnSpc>
              <a:spcBef>
                <a:spcPts val="0"/>
              </a:spcBef>
              <a:spcAft>
                <a:spcPts val="0"/>
              </a:spcAft>
              <a:buSzPts val="2300"/>
              <a:buNone/>
            </a:pPr>
            <a:r>
              <a:rPr lang="en-GB" sz="2300"/>
              <a:t>You will need to create an account if you don’t already have one, then click on start attackbox.</a:t>
            </a:r>
            <a:endParaRPr sz="2300"/>
          </a:p>
          <a:p>
            <a:pPr indent="0" lvl="0" marL="82550" rtl="0" algn="l">
              <a:lnSpc>
                <a:spcPct val="115000"/>
              </a:lnSpc>
              <a:spcBef>
                <a:spcPts val="0"/>
              </a:spcBef>
              <a:spcAft>
                <a:spcPts val="0"/>
              </a:spcAft>
              <a:buSzPts val="2300"/>
              <a:buNone/>
            </a:pPr>
            <a:r>
              <a:rPr lang="en-GB" sz="2300"/>
              <a:t>Once running hashcat command, type s (and press enter) to get status info</a:t>
            </a:r>
            <a:endParaRPr sz="2300"/>
          </a:p>
        </p:txBody>
      </p:sp>
      <p:sp>
        <p:nvSpPr>
          <p:cNvPr id="107" name="Google Shape;107;p14"/>
          <p:cNvSpPr txBox="1"/>
          <p:nvPr>
            <p:ph type="title"/>
          </p:nvPr>
        </p:nvSpPr>
        <p:spPr>
          <a:xfrm>
            <a:off x="863250" y="95700"/>
            <a:ext cx="7417500" cy="5760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GB"/>
              <a:t>Practice Cracking</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joshua rylance</dc:creator>
</cp:coreProperties>
</file>